
<file path=[Content_Types].xml><?xml version="1.0" encoding="utf-8"?>
<Types xmlns="http://schemas.openxmlformats.org/package/2006/content-types">
  <Default Extension="jpeg" ContentType="image/jpeg"/>
  <Default Extension="JPG" ContentType="image/.jpg"/>
  <Default Extension="gif" ContentType="image/gi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3"/>
  </p:notesMasterIdLst>
  <p:sldIdLst>
    <p:sldId id="256" r:id="rId3"/>
    <p:sldId id="532" r:id="rId4"/>
    <p:sldId id="533" r:id="rId5"/>
    <p:sldId id="565" r:id="rId6"/>
    <p:sldId id="566" r:id="rId7"/>
    <p:sldId id="568" r:id="rId8"/>
    <p:sldId id="567" r:id="rId9"/>
    <p:sldId id="569" r:id="rId10"/>
    <p:sldId id="570" r:id="rId11"/>
    <p:sldId id="571" r:id="rId12"/>
    <p:sldId id="573" r:id="rId13"/>
    <p:sldId id="572" r:id="rId14"/>
    <p:sldId id="576" r:id="rId15"/>
    <p:sldId id="577" r:id="rId16"/>
    <p:sldId id="575" r:id="rId17"/>
    <p:sldId id="574" r:id="rId18"/>
    <p:sldId id="579" r:id="rId19"/>
    <p:sldId id="580" r:id="rId20"/>
    <p:sldId id="581" r:id="rId21"/>
    <p:sldId id="578" r:id="rId22"/>
    <p:sldId id="582" r:id="rId23"/>
    <p:sldId id="584" r:id="rId24"/>
    <p:sldId id="583" r:id="rId25"/>
    <p:sldId id="564" r:id="rId26"/>
    <p:sldId id="587" r:id="rId27"/>
    <p:sldId id="586" r:id="rId28"/>
    <p:sldId id="602" r:id="rId29"/>
    <p:sldId id="588" r:id="rId30"/>
    <p:sldId id="585" r:id="rId31"/>
    <p:sldId id="589" r:id="rId32"/>
    <p:sldId id="590" r:id="rId33"/>
    <p:sldId id="591" r:id="rId34"/>
    <p:sldId id="593" r:id="rId35"/>
    <p:sldId id="594" r:id="rId36"/>
    <p:sldId id="595" r:id="rId37"/>
    <p:sldId id="596" r:id="rId38"/>
    <p:sldId id="592" r:id="rId39"/>
    <p:sldId id="597" r:id="rId40"/>
    <p:sldId id="598" r:id="rId41"/>
    <p:sldId id="599" r:id="rId42"/>
    <p:sldId id="600" r:id="rId44"/>
    <p:sldId id="601" r:id="rId45"/>
  </p:sldIdLst>
  <p:sldSz cx="9144000" cy="6858000" type="screen4x3"/>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99FF"/>
    <a:srgbClr val="CC0000"/>
    <a:srgbClr val="FF3300"/>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06" autoAdjust="0"/>
    <p:restoredTop sz="95244" autoAdjust="0"/>
  </p:normalViewPr>
  <p:slideViewPr>
    <p:cSldViewPr>
      <p:cViewPr varScale="1">
        <p:scale>
          <a:sx n="79" d="100"/>
          <a:sy n="79" d="100"/>
        </p:scale>
        <p:origin x="1718" y="6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8" Type="http://schemas.openxmlformats.org/officeDocument/2006/relationships/tableStyles" Target="tableStyles.xml"/><Relationship Id="rId47" Type="http://schemas.openxmlformats.org/officeDocument/2006/relationships/viewProps" Target="viewProps.xml"/><Relationship Id="rId46" Type="http://schemas.openxmlformats.org/officeDocument/2006/relationships/presProps" Target="presProps.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notesMaster" Target="notesMasters/notesMaster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800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28003" name="Rectangle 3"/>
          <p:cNvSpPr>
            <a:spLocks noGrp="1" noChangeArrowheads="1"/>
          </p:cNvSpPr>
          <p:nvPr>
            <p:ph type="dt" idx="1"/>
          </p:nvPr>
        </p:nvSpPr>
        <p:spPr bwMode="auto">
          <a:xfrm>
            <a:off x="3884613"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128005" name="Rectangle 5"/>
          <p:cNvSpPr>
            <a:spLocks noGrp="1" noChangeArrowheads="1"/>
          </p:cNvSpPr>
          <p:nvPr>
            <p:ph type="body" sz="quarter" idx="3"/>
          </p:nvPr>
        </p:nvSpPr>
        <p:spPr bwMode="auto">
          <a:xfrm>
            <a:off x="685800" y="4343400"/>
            <a:ext cx="5486400" cy="4114800"/>
          </a:xfrm>
          <a:prstGeom prst="rect">
            <a:avLst/>
          </a:prstGeom>
          <a:noFill/>
          <a:ln>
            <a:noFill/>
          </a:ln>
          <a:effectLst/>
        </p:spPr>
        <p:txBody>
          <a:bodyPr vert="horz" wrap="square" lIns="91440" tIns="45720" rIns="91440" bIns="45720"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128006" name="Rectangle 6"/>
          <p:cNvSpPr>
            <a:spLocks noGrp="1" noChangeArrowheads="1"/>
          </p:cNvSpPr>
          <p:nvPr>
            <p:ph type="ftr" sz="quarter" idx="4"/>
          </p:nvPr>
        </p:nvSpPr>
        <p:spPr bwMode="auto">
          <a:xfrm>
            <a:off x="0" y="8685213"/>
            <a:ext cx="2971800" cy="457200"/>
          </a:xfrm>
          <a:prstGeom prst="rect">
            <a:avLst/>
          </a:prstGeom>
          <a:noFill/>
          <a:ln>
            <a:noFill/>
          </a:ln>
          <a:effectLst/>
        </p:spPr>
        <p:txBody>
          <a:bodyPr vert="horz" wrap="square" lIns="91440" tIns="45720" rIns="91440" bIns="45720" numCol="1" anchor="b" anchorCtr="0" compatLnSpc="1"/>
          <a:lstStyle>
            <a:lvl1pPr eaLnBrk="1" hangingPunct="1">
              <a:defRPr sz="1200">
                <a:latin typeface="Arial" panose="020B0604020202020204" pitchFamily="34" charset="0"/>
                <a:ea typeface="宋体" panose="02010600030101010101" pitchFamily="2" charset="-122"/>
              </a:defRPr>
            </a:lvl1pPr>
          </a:lstStyle>
          <a:p>
            <a:pPr>
              <a:defRPr/>
            </a:pPr>
            <a:endParaRPr lang="en-US" altLang="zh-CN"/>
          </a:p>
        </p:txBody>
      </p:sp>
      <p:sp>
        <p:nvSpPr>
          <p:cNvPr id="128007" name="Rectangle 7"/>
          <p:cNvSpPr>
            <a:spLocks noGrp="1" noChangeArrowheads="1"/>
          </p:cNvSpPr>
          <p:nvPr>
            <p:ph type="sldNum" sz="quarter" idx="5"/>
          </p:nvPr>
        </p:nvSpPr>
        <p:spPr bwMode="auto">
          <a:xfrm>
            <a:off x="3884613" y="8685213"/>
            <a:ext cx="2971800" cy="457200"/>
          </a:xfrm>
          <a:prstGeom prst="rect">
            <a:avLst/>
          </a:prstGeom>
          <a:noFill/>
          <a:ln>
            <a:noFill/>
          </a:ln>
          <a:effectLst/>
        </p:spPr>
        <p:txBody>
          <a:bodyPr vert="horz" wrap="square" lIns="91440" tIns="45720" rIns="91440" bIns="45720" numCol="1" anchor="b" anchorCtr="0" compatLnSpc="1"/>
          <a:lstStyle>
            <a:lvl1pPr algn="r" eaLnBrk="1" hangingPunct="1">
              <a:defRPr sz="1200"/>
            </a:lvl1pPr>
          </a:lstStyle>
          <a:p>
            <a:pPr>
              <a:defRPr/>
            </a:pPr>
            <a:fld id="{A917C736-2B7C-46C3-BDD6-73A7214ACC1C}"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917C736-2B7C-46C3-BDD6-73A7214ACC1C}"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917C736-2B7C-46C3-BDD6-73A7214ACC1C}"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A917C736-2B7C-46C3-BDD6-73A7214ACC1C}"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E29D6FAE-12A0-4C57-9F94-DA55756BB096}" type="slidenum">
              <a:rPr lang="en-US" altLang="zh-CN"/>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C27DC523-6FFC-4428-9D56-496906D4FA9D}" type="slidenum">
              <a:rPr lang="en-US" altLang="zh-CN"/>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F3160189-46A1-4E88-890B-320519E2ADBA}" type="slidenum">
              <a:rPr lang="en-US" altLang="zh-CN"/>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71A7D09F-DE88-4C96-AF73-7D3174B593E8}" type="slidenum">
              <a:rPr lang="en-US" altLang="zh-CN"/>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lvl1pPr>
              <a:defRPr/>
            </a:lvl1pPr>
          </a:lstStyle>
          <a:p>
            <a:pPr>
              <a:defRPr/>
            </a:pPr>
            <a:endParaRPr lang="en-US" altLang="zh-CN"/>
          </a:p>
        </p:txBody>
      </p:sp>
      <p:sp>
        <p:nvSpPr>
          <p:cNvPr id="5" name="页脚占位符 4"/>
          <p:cNvSpPr>
            <a:spLocks noGrp="1"/>
          </p:cNvSpPr>
          <p:nvPr>
            <p:ph type="ftr" sz="quarter" idx="11"/>
          </p:nvPr>
        </p:nvSpPr>
        <p:spPr/>
        <p:txBody>
          <a:bodyPr/>
          <a:lstStyle>
            <a:lvl1pPr>
              <a:defRPr/>
            </a:lvl1pPr>
          </a:lstStyle>
          <a:p>
            <a:pPr>
              <a:defRPr/>
            </a:pPr>
            <a:endParaRPr lang="en-US" altLang="zh-CN"/>
          </a:p>
        </p:txBody>
      </p:sp>
      <p:sp>
        <p:nvSpPr>
          <p:cNvPr id="6" name="灯片编号占位符 5"/>
          <p:cNvSpPr>
            <a:spLocks noGrp="1"/>
          </p:cNvSpPr>
          <p:nvPr>
            <p:ph type="sldNum" sz="quarter" idx="12"/>
          </p:nvPr>
        </p:nvSpPr>
        <p:spPr/>
        <p:txBody>
          <a:bodyPr/>
          <a:lstStyle>
            <a:lvl1pPr>
              <a:defRPr/>
            </a:lvl1pPr>
          </a:lstStyle>
          <a:p>
            <a:pPr>
              <a:defRPr/>
            </a:pPr>
            <a:fld id="{5B1448DE-D2F0-4C37-90FC-E647BCD1EE65}" type="slidenum">
              <a:rPr lang="en-US" altLang="zh-CN"/>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141E8618-6F67-45DE-AFEE-988D4CDC1771}" type="slidenum">
              <a:rPr lang="en-US" altLang="zh-CN"/>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3"/>
          <p:cNvSpPr>
            <a:spLocks noGrp="1"/>
          </p:cNvSpPr>
          <p:nvPr>
            <p:ph type="dt" sz="half" idx="10"/>
          </p:nvPr>
        </p:nvSpPr>
        <p:spPr/>
        <p:txBody>
          <a:bodyPr/>
          <a:lstStyle>
            <a:lvl1pPr>
              <a:defRPr/>
            </a:lvl1pPr>
          </a:lstStyle>
          <a:p>
            <a:pPr>
              <a:defRPr/>
            </a:pPr>
            <a:endParaRPr lang="en-US" altLang="zh-CN"/>
          </a:p>
        </p:txBody>
      </p:sp>
      <p:sp>
        <p:nvSpPr>
          <p:cNvPr id="8" name="页脚占位符 4"/>
          <p:cNvSpPr>
            <a:spLocks noGrp="1"/>
          </p:cNvSpPr>
          <p:nvPr>
            <p:ph type="ftr" sz="quarter" idx="11"/>
          </p:nvPr>
        </p:nvSpPr>
        <p:spPr/>
        <p:txBody>
          <a:bodyPr/>
          <a:lstStyle>
            <a:lvl1pPr>
              <a:defRPr/>
            </a:lvl1pPr>
          </a:lstStyle>
          <a:p>
            <a:pPr>
              <a:defRPr/>
            </a:pPr>
            <a:endParaRPr lang="en-US" altLang="zh-CN"/>
          </a:p>
        </p:txBody>
      </p:sp>
      <p:sp>
        <p:nvSpPr>
          <p:cNvPr id="9" name="灯片编号占位符 5"/>
          <p:cNvSpPr>
            <a:spLocks noGrp="1"/>
          </p:cNvSpPr>
          <p:nvPr>
            <p:ph type="sldNum" sz="quarter" idx="12"/>
          </p:nvPr>
        </p:nvSpPr>
        <p:spPr/>
        <p:txBody>
          <a:bodyPr/>
          <a:lstStyle>
            <a:lvl1pPr>
              <a:defRPr/>
            </a:lvl1pPr>
          </a:lstStyle>
          <a:p>
            <a:pPr>
              <a:defRPr/>
            </a:pPr>
            <a:fld id="{70E90869-3A82-4264-9B8C-843E22D6CE5B}" type="slidenum">
              <a:rPr lang="en-US" altLang="zh-CN"/>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endParaRPr lang="en-US" altLang="zh-CN"/>
          </a:p>
        </p:txBody>
      </p:sp>
      <p:sp>
        <p:nvSpPr>
          <p:cNvPr id="4" name="页脚占位符 4"/>
          <p:cNvSpPr>
            <a:spLocks noGrp="1"/>
          </p:cNvSpPr>
          <p:nvPr>
            <p:ph type="ftr" sz="quarter" idx="11"/>
          </p:nvPr>
        </p:nvSpPr>
        <p:spPr/>
        <p:txBody>
          <a:bodyPr/>
          <a:lstStyle>
            <a:lvl1pPr>
              <a:defRPr/>
            </a:lvl1pPr>
          </a:lstStyle>
          <a:p>
            <a:pPr>
              <a:defRPr/>
            </a:pPr>
            <a:endParaRPr lang="en-US" altLang="zh-CN"/>
          </a:p>
        </p:txBody>
      </p:sp>
      <p:sp>
        <p:nvSpPr>
          <p:cNvPr id="5" name="灯片编号占位符 5"/>
          <p:cNvSpPr>
            <a:spLocks noGrp="1"/>
          </p:cNvSpPr>
          <p:nvPr>
            <p:ph type="sldNum" sz="quarter" idx="12"/>
          </p:nvPr>
        </p:nvSpPr>
        <p:spPr/>
        <p:txBody>
          <a:bodyPr/>
          <a:lstStyle>
            <a:lvl1pPr>
              <a:defRPr/>
            </a:lvl1pPr>
          </a:lstStyle>
          <a:p>
            <a:pPr>
              <a:defRPr/>
            </a:pPr>
            <a:fld id="{B18DE195-826E-45F2-9C49-E69BC0AE8EBE}" type="slidenum">
              <a:rPr lang="en-US" altLang="zh-CN"/>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endParaRPr lang="en-US" altLang="zh-CN"/>
          </a:p>
        </p:txBody>
      </p:sp>
      <p:sp>
        <p:nvSpPr>
          <p:cNvPr id="3" name="页脚占位符 4"/>
          <p:cNvSpPr>
            <a:spLocks noGrp="1"/>
          </p:cNvSpPr>
          <p:nvPr>
            <p:ph type="ftr" sz="quarter" idx="11"/>
          </p:nvPr>
        </p:nvSpPr>
        <p:spPr/>
        <p:txBody>
          <a:bodyPr/>
          <a:lstStyle>
            <a:lvl1pPr>
              <a:defRPr/>
            </a:lvl1pPr>
          </a:lstStyle>
          <a:p>
            <a:pPr>
              <a:defRPr/>
            </a:pPr>
            <a:endParaRPr lang="en-US" altLang="zh-CN"/>
          </a:p>
        </p:txBody>
      </p:sp>
      <p:sp>
        <p:nvSpPr>
          <p:cNvPr id="4" name="灯片编号占位符 5"/>
          <p:cNvSpPr>
            <a:spLocks noGrp="1"/>
          </p:cNvSpPr>
          <p:nvPr>
            <p:ph type="sldNum" sz="quarter" idx="12"/>
          </p:nvPr>
        </p:nvSpPr>
        <p:spPr/>
        <p:txBody>
          <a:bodyPr/>
          <a:lstStyle>
            <a:lvl1pPr>
              <a:defRPr/>
            </a:lvl1pPr>
          </a:lstStyle>
          <a:p>
            <a:pPr>
              <a:defRPr/>
            </a:pPr>
            <a:fld id="{758E3D0C-80F6-4F30-9876-3BBF6236E6D7}" type="slidenum">
              <a:rPr lang="en-US" altLang="zh-CN"/>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D073CD2B-A4EF-4628-8299-D4182850E1BB}" type="slidenum">
              <a:rPr lang="en-US" altLang="zh-CN"/>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3"/>
          <p:cNvSpPr>
            <a:spLocks noGrp="1"/>
          </p:cNvSpPr>
          <p:nvPr>
            <p:ph type="dt" sz="half" idx="10"/>
          </p:nvPr>
        </p:nvSpPr>
        <p:spPr/>
        <p:txBody>
          <a:bodyPr/>
          <a:lstStyle>
            <a:lvl1pPr>
              <a:defRPr/>
            </a:lvl1pPr>
          </a:lstStyle>
          <a:p>
            <a:pPr>
              <a:defRPr/>
            </a:pPr>
            <a:endParaRPr lang="en-US" altLang="zh-CN"/>
          </a:p>
        </p:txBody>
      </p:sp>
      <p:sp>
        <p:nvSpPr>
          <p:cNvPr id="6" name="页脚占位符 4"/>
          <p:cNvSpPr>
            <a:spLocks noGrp="1"/>
          </p:cNvSpPr>
          <p:nvPr>
            <p:ph type="ftr" sz="quarter" idx="11"/>
          </p:nvPr>
        </p:nvSpPr>
        <p:spPr/>
        <p:txBody>
          <a:bodyPr/>
          <a:lstStyle>
            <a:lvl1pPr>
              <a:defRPr/>
            </a:lvl1pPr>
          </a:lstStyle>
          <a:p>
            <a:pPr>
              <a:defRPr/>
            </a:pPr>
            <a:endParaRPr lang="en-US" altLang="zh-CN"/>
          </a:p>
        </p:txBody>
      </p:sp>
      <p:sp>
        <p:nvSpPr>
          <p:cNvPr id="7" name="灯片编号占位符 5"/>
          <p:cNvSpPr>
            <a:spLocks noGrp="1"/>
          </p:cNvSpPr>
          <p:nvPr>
            <p:ph type="sldNum" sz="quarter" idx="12"/>
          </p:nvPr>
        </p:nvSpPr>
        <p:spPr/>
        <p:txBody>
          <a:bodyPr/>
          <a:lstStyle>
            <a:lvl1pPr>
              <a:defRPr/>
            </a:lvl1pPr>
          </a:lstStyle>
          <a:p>
            <a:pPr>
              <a:defRPr/>
            </a:pPr>
            <a:fld id="{6EFFD7E1-F87B-4DC1-931E-6AFE08B8078B}" type="slidenum">
              <a:rPr lang="en-US" altLang="zh-CN"/>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en-US" altLang="zh-CN"/>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eaLnBrk="1" hangingPunct="1">
              <a:defRPr sz="1200">
                <a:solidFill>
                  <a:schemeClr val="tx1">
                    <a:tint val="75000"/>
                  </a:schemeClr>
                </a:solidFill>
                <a:latin typeface="Arial" panose="020B0604020202020204" pitchFamily="34" charset="0"/>
                <a:ea typeface="宋体" panose="02010600030101010101" pitchFamily="2" charset="-122"/>
              </a:defRPr>
            </a:lvl1pPr>
          </a:lstStyle>
          <a:p>
            <a:pPr>
              <a:defRPr/>
            </a:pPr>
            <a:endParaRPr lang="en-US" altLang="zh-CN"/>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lstStyle>
            <a:lvl1pPr algn="r" eaLnBrk="1" hangingPunct="1">
              <a:defRPr sz="1200">
                <a:solidFill>
                  <a:srgbClr val="898989"/>
                </a:solidFill>
              </a:defRPr>
            </a:lvl1pPr>
          </a:lstStyle>
          <a:p>
            <a:pPr>
              <a:defRPr/>
            </a:pPr>
            <a:fld id="{8497F441-7031-43EA-9D68-718565F71131}" type="slidenum">
              <a:rPr lang="en-US" altLang="zh-CN"/>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2pPr>
      <a:lvl3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3pPr>
      <a:lvl4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4pPr>
      <a:lvl5pPr algn="ctr" rtl="0" eaLnBrk="0" fontAlgn="base" hangingPunct="0">
        <a:spcBef>
          <a:spcPct val="0"/>
        </a:spcBef>
        <a:spcAft>
          <a:spcPct val="0"/>
        </a:spcAft>
        <a:defRPr sz="4400">
          <a:solidFill>
            <a:schemeClr val="tx1"/>
          </a:solidFill>
          <a:latin typeface="Calibri" panose="020F0502020204030204" pitchFamily="34" charset="0"/>
          <a:ea typeface="宋体" panose="02010600030101010101" pitchFamily="2" charset="-122"/>
        </a:defRPr>
      </a:lvl5pPr>
      <a:lvl6pPr marL="4572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6pPr>
      <a:lvl7pPr marL="9144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7pPr>
      <a:lvl8pPr marL="13716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8pPr>
      <a:lvl9pPr marL="1828800" algn="ctr" rtl="0" fontAlgn="base">
        <a:spcBef>
          <a:spcPct val="0"/>
        </a:spcBef>
        <a:spcAft>
          <a:spcPct val="0"/>
        </a:spcAft>
        <a:defRPr sz="4400">
          <a:solidFill>
            <a:schemeClr val="tx1"/>
          </a:solidFill>
          <a:latin typeface="Calibri" panose="020F0502020204030204" pitchFamily="34" charset="0"/>
          <a:ea typeface="宋体" panose="02010600030101010101" pitchFamily="2" charset="-122"/>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hyperlink" Target="mailto:gfgong@zju.edu.cn" TargetMode="Externa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image" Target="../media/image22.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2.jpe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0.jpeg"/><Relationship Id="rId1"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GIF"/></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6.png"/><Relationship Id="rId1" Type="http://schemas.openxmlformats.org/officeDocument/2006/relationships/image" Target="../media/image3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8.png"/><Relationship Id="rId1" Type="http://schemas.openxmlformats.org/officeDocument/2006/relationships/image" Target="../media/image37.jpeg"/></Relationships>
</file>

<file path=ppt/slides/_rels/slide27.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37.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0.jpe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image" Target="../media/image4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5.jpe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7.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8.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0.jpe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1.png"/></Relationships>
</file>

<file path=ppt/slides/_rels/slide39.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52.png"/></Relationships>
</file>

<file path=ppt/slides/_rels/slide4.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image" Target="../media/image54.pn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9.jpe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image" Target="../media/image12.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18.png"/><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Rot="1"/>
          </p:cNvSpPr>
          <p:nvPr>
            <p:ph type="ctrTitle"/>
          </p:nvPr>
        </p:nvSpPr>
        <p:spPr>
          <a:xfrm>
            <a:off x="755650" y="1125538"/>
            <a:ext cx="7991475" cy="1143000"/>
          </a:xfrm>
        </p:spPr>
        <p:txBody>
          <a:bodyPr/>
          <a:lstStyle/>
          <a:p>
            <a:pPr eaLnBrk="1" hangingPunct="1"/>
            <a:r>
              <a:rPr lang="zh-CN" altLang="en-US" sz="4000" b="1" dirty="0"/>
              <a:t>液压传动及控制</a:t>
            </a:r>
            <a:endParaRPr lang="zh-CN" altLang="en-US" sz="4000" b="1" dirty="0"/>
          </a:p>
        </p:txBody>
      </p:sp>
      <p:sp>
        <p:nvSpPr>
          <p:cNvPr id="4099" name="Rectangle 3"/>
          <p:cNvSpPr>
            <a:spLocks noGrp="1" noRot="1" noChangeArrowheads="1"/>
          </p:cNvSpPr>
          <p:nvPr>
            <p:ph type="subTitle" idx="1"/>
          </p:nvPr>
        </p:nvSpPr>
        <p:spPr/>
        <p:txBody>
          <a:bodyPr rtlCol="0">
            <a:normAutofit/>
          </a:bodyPr>
          <a:lstStyle/>
          <a:p>
            <a:pPr eaLnBrk="1" fontAlgn="auto" hangingPunct="1">
              <a:spcAft>
                <a:spcPts val="0"/>
              </a:spcAft>
              <a:defRPr/>
            </a:pPr>
            <a:r>
              <a:rPr lang="zh-CN" altLang="en-US" b="1"/>
              <a:t>龚国芳</a:t>
            </a:r>
            <a:endParaRPr lang="zh-CN" altLang="en-US" b="1"/>
          </a:p>
          <a:p>
            <a:pPr eaLnBrk="1" fontAlgn="auto" hangingPunct="1">
              <a:spcAft>
                <a:spcPts val="0"/>
              </a:spcAft>
              <a:defRPr/>
            </a:pPr>
            <a:r>
              <a:rPr lang="en-US" altLang="zh-CN"/>
              <a:t>E-mail: </a:t>
            </a:r>
            <a:r>
              <a:rPr lang="en-US" altLang="zh-CN">
                <a:hlinkClick r:id="rId1"/>
              </a:rPr>
              <a:t>gfgong@zju.edu.cn</a:t>
            </a:r>
            <a:endParaRPr lang="en-US" altLang="zh-CN"/>
          </a:p>
          <a:p>
            <a:pPr eaLnBrk="1" fontAlgn="auto" hangingPunct="1">
              <a:spcAft>
                <a:spcPts val="0"/>
              </a:spcAft>
              <a:defRPr/>
            </a:pPr>
            <a:r>
              <a:rPr lang="en-US" altLang="zh-CN"/>
              <a:t>Tel: 13675863187</a:t>
            </a:r>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323528" y="722535"/>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二、排量计算和流量脉动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1" name="图片 10"/>
          <p:cNvPicPr>
            <a:picLocks noChangeAspect="1"/>
          </p:cNvPicPr>
          <p:nvPr/>
        </p:nvPicPr>
        <p:blipFill rotWithShape="1">
          <a:blip r:embed="rId1"/>
          <a:srcRect l="19288" t="23401" r="19287" b="8000"/>
          <a:stretch>
            <a:fillRect/>
          </a:stretch>
        </p:blipFill>
        <p:spPr>
          <a:xfrm>
            <a:off x="410049" y="1307310"/>
            <a:ext cx="8616501" cy="541293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323528" y="722535"/>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二、排量计算和流量脉动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1"/>
          <a:srcRect l="19288" t="17726" r="22437" b="10800"/>
          <a:stretch>
            <a:fillRect/>
          </a:stretch>
        </p:blipFill>
        <p:spPr>
          <a:xfrm>
            <a:off x="659989" y="1226801"/>
            <a:ext cx="7824021" cy="53978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323528" y="722535"/>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二、排量计算和流量脉动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rotWithShape="1">
          <a:blip r:embed="rId1"/>
          <a:srcRect l="19288" t="12200" r="21650" b="17800"/>
          <a:stretch>
            <a:fillRect/>
          </a:stretch>
        </p:blipFill>
        <p:spPr>
          <a:xfrm>
            <a:off x="546415" y="1307310"/>
            <a:ext cx="7827051" cy="5218034"/>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6" name="文本框 19"/>
          <p:cNvSpPr txBox="1">
            <a:spLocks noChangeArrowheads="1"/>
          </p:cNvSpPr>
          <p:nvPr/>
        </p:nvSpPr>
        <p:spPr bwMode="auto">
          <a:xfrm>
            <a:off x="179512" y="78409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三、外啮合齿轮泵的结构特点和优缺点</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7"/>
          <p:cNvSpPr txBox="1">
            <a:spLocks noChangeArrowheads="1"/>
          </p:cNvSpPr>
          <p:nvPr/>
        </p:nvSpPr>
        <p:spPr bwMode="auto">
          <a:xfrm>
            <a:off x="179512" y="1412776"/>
            <a:ext cx="1339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（一）困油</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9" name="矩形 8"/>
          <p:cNvSpPr/>
          <p:nvPr/>
        </p:nvSpPr>
        <p:spPr>
          <a:xfrm>
            <a:off x="375437" y="4192745"/>
            <a:ext cx="8242525" cy="957250"/>
          </a:xfrm>
          <a:prstGeom prst="rect">
            <a:avLst/>
          </a:prstGeom>
        </p:spPr>
        <p:txBody>
          <a:bodyPr wrap="square">
            <a:spAutoFit/>
          </a:bodyPr>
          <a:lstStyle/>
          <a:p>
            <a:pPr marL="171450" indent="-17145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平稳工作</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齿轮啮合的重合度必须大于</a:t>
            </a:r>
            <a:r>
              <a:rPr lang="en-US" altLang="zh-CN" sz="2000" dirty="0">
                <a:solidFill>
                  <a:srgbClr val="000000"/>
                </a:solidFill>
                <a:latin typeface="Times New Roman" panose="02020603050405020304" pitchFamily="18" charset="0"/>
                <a:ea typeface="黑体" panose="02010609060101010101" pitchFamily="49" charset="-122"/>
              </a:rPr>
              <a:t>1</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总有两对轮齿同时啮合</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有一部分油液被围困在两对轮齿所形成的封闭容腔之间。</a:t>
            </a:r>
            <a:endParaRPr lang="zh-CN" altLang="en-US" sz="2000" dirty="0"/>
          </a:p>
        </p:txBody>
      </p:sp>
      <p:pic>
        <p:nvPicPr>
          <p:cNvPr id="10" name="4T4.EPS" descr="id:2147504423;FounderCES"/>
          <p:cNvPicPr/>
          <p:nvPr/>
        </p:nvPicPr>
        <p:blipFill>
          <a:blip r:embed="rId1"/>
          <a:stretch>
            <a:fillRect/>
          </a:stretch>
        </p:blipFill>
        <p:spPr>
          <a:xfrm>
            <a:off x="1935057" y="1575016"/>
            <a:ext cx="6682904" cy="2199656"/>
          </a:xfrm>
          <a:prstGeom prst="rect">
            <a:avLst/>
          </a:prstGeom>
        </p:spPr>
      </p:pic>
      <p:sp>
        <p:nvSpPr>
          <p:cNvPr id="11" name="矩形 10"/>
          <p:cNvSpPr/>
          <p:nvPr/>
        </p:nvSpPr>
        <p:spPr>
          <a:xfrm>
            <a:off x="4760983" y="3832064"/>
            <a:ext cx="1031051" cy="271869"/>
          </a:xfrm>
          <a:prstGeom prst="rect">
            <a:avLst/>
          </a:prstGeom>
        </p:spPr>
        <p:txBody>
          <a:bodyPr wrap="none">
            <a:spAutoFit/>
          </a:bodyPr>
          <a:lstStyle/>
          <a:p>
            <a:pPr indent="228600" algn="ctr">
              <a:lnSpc>
                <a:spcPts val="135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困油现象</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13" name="矩形 12"/>
          <p:cNvSpPr/>
          <p:nvPr/>
        </p:nvSpPr>
        <p:spPr>
          <a:xfrm>
            <a:off x="375437" y="5229431"/>
            <a:ext cx="8242524" cy="1424621"/>
          </a:xfrm>
          <a:prstGeom prst="rect">
            <a:avLst/>
          </a:prstGeom>
        </p:spPr>
        <p:txBody>
          <a:bodyPr wrap="square">
            <a:spAutoFit/>
          </a:bodyPr>
          <a:lstStyle/>
          <a:p>
            <a:pPr marL="171450" indent="-171450" algn="just">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封闭腔容积的减小会使被困油液受挤压而产生很高的压力</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增大又会造成局部真空</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使油液中溶解的气体分离</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产生气穴现象。这些都将使泵产生强烈的振动和噪声</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这就是齿轮泵的</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困油现象</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NEU-BZ-S92"/>
              <a:ea typeface="方正书宋_GBK"/>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6" name="矩形 5"/>
          <p:cNvSpPr/>
          <p:nvPr/>
        </p:nvSpPr>
        <p:spPr>
          <a:xfrm>
            <a:off x="341982" y="1844824"/>
            <a:ext cx="8031468" cy="957250"/>
          </a:xfrm>
          <a:prstGeom prst="rect">
            <a:avLst/>
          </a:prstGeom>
        </p:spPr>
        <p:txBody>
          <a:bodyPr wrap="square">
            <a:spAutoFit/>
          </a:bodyPr>
          <a:lstStyle/>
          <a:p>
            <a:pPr>
              <a:lnSpc>
                <a:spcPct val="150000"/>
              </a:lnSpc>
            </a:pP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消除困油的方法</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通常是在两侧盖板上开卸荷槽</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封闭腔容积减小时与压油腔相通</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容积增大时与吸油腔相通。</a:t>
            </a:r>
            <a:endParaRPr lang="zh-CN" altLang="en-US" sz="2000" dirty="0"/>
          </a:p>
        </p:txBody>
      </p:sp>
      <p:sp>
        <p:nvSpPr>
          <p:cNvPr id="8" name="文本框 19"/>
          <p:cNvSpPr txBox="1">
            <a:spLocks noChangeArrowheads="1"/>
          </p:cNvSpPr>
          <p:nvPr/>
        </p:nvSpPr>
        <p:spPr bwMode="auto">
          <a:xfrm>
            <a:off x="179512" y="78409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三、外啮合齿轮泵的结构特点和优缺点</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a:spLocks noChangeArrowheads="1"/>
          </p:cNvSpPr>
          <p:nvPr/>
        </p:nvSpPr>
        <p:spPr bwMode="auto">
          <a:xfrm>
            <a:off x="179512" y="1412776"/>
            <a:ext cx="1339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（一）困油</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10" name="4T4.EPS" descr="id:2147504423;FounderCES"/>
          <p:cNvPicPr/>
          <p:nvPr/>
        </p:nvPicPr>
        <p:blipFill>
          <a:blip r:embed="rId1"/>
          <a:stretch>
            <a:fillRect/>
          </a:stretch>
        </p:blipFill>
        <p:spPr>
          <a:xfrm>
            <a:off x="1763688" y="2827032"/>
            <a:ext cx="6273160" cy="2004370"/>
          </a:xfrm>
          <a:prstGeom prst="rect">
            <a:avLst/>
          </a:prstGeom>
        </p:spPr>
      </p:pic>
      <p:pic>
        <p:nvPicPr>
          <p:cNvPr id="5" name="图片 4"/>
          <p:cNvPicPr>
            <a:picLocks noChangeAspect="1"/>
          </p:cNvPicPr>
          <p:nvPr/>
        </p:nvPicPr>
        <p:blipFill rotWithShape="1">
          <a:blip r:embed="rId2"/>
          <a:srcRect l="19288" t="26201" r="20075" b="19200"/>
          <a:stretch>
            <a:fillRect/>
          </a:stretch>
        </p:blipFill>
        <p:spPr>
          <a:xfrm>
            <a:off x="1107152" y="2840154"/>
            <a:ext cx="7500596" cy="37990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6" name="矩形 5"/>
          <p:cNvSpPr/>
          <p:nvPr/>
        </p:nvSpPr>
        <p:spPr>
          <a:xfrm>
            <a:off x="341982" y="1844824"/>
            <a:ext cx="8031468" cy="957250"/>
          </a:xfrm>
          <a:prstGeom prst="rect">
            <a:avLst/>
          </a:prstGeom>
        </p:spPr>
        <p:txBody>
          <a:bodyPr wrap="square">
            <a:spAutoFit/>
          </a:bodyPr>
          <a:lstStyle/>
          <a:p>
            <a:pPr>
              <a:lnSpc>
                <a:spcPct val="150000"/>
              </a:lnSpc>
            </a:pP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消除困油的方法</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通常是在两侧盖板上开卸荷槽</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封闭腔容积减小时与压油腔相通</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容积增大时与吸油腔相通。</a:t>
            </a:r>
            <a:endParaRPr lang="zh-CN" altLang="en-US" sz="2000" dirty="0"/>
          </a:p>
        </p:txBody>
      </p:sp>
      <p:sp>
        <p:nvSpPr>
          <p:cNvPr id="8" name="文本框 19"/>
          <p:cNvSpPr txBox="1">
            <a:spLocks noChangeArrowheads="1"/>
          </p:cNvSpPr>
          <p:nvPr/>
        </p:nvSpPr>
        <p:spPr bwMode="auto">
          <a:xfrm>
            <a:off x="179512" y="78409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三、外啮合齿轮泵的结构特点和优缺点</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a:spLocks noChangeArrowheads="1"/>
          </p:cNvSpPr>
          <p:nvPr/>
        </p:nvSpPr>
        <p:spPr bwMode="auto">
          <a:xfrm>
            <a:off x="179512" y="1412776"/>
            <a:ext cx="1339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（一）困油</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10" name="4T4.EPS" descr="id:2147504423;FounderCES"/>
          <p:cNvPicPr/>
          <p:nvPr/>
        </p:nvPicPr>
        <p:blipFill>
          <a:blip r:embed="rId1"/>
          <a:stretch>
            <a:fillRect/>
          </a:stretch>
        </p:blipFill>
        <p:spPr>
          <a:xfrm>
            <a:off x="1763688" y="2827032"/>
            <a:ext cx="6273160" cy="2004370"/>
          </a:xfrm>
          <a:prstGeom prst="rect">
            <a:avLst/>
          </a:prstGeom>
        </p:spPr>
      </p:pic>
      <p:pic>
        <p:nvPicPr>
          <p:cNvPr id="11" name="4T5.EPS" descr="id:2147504430;FounderCES"/>
          <p:cNvPicPr/>
          <p:nvPr/>
        </p:nvPicPr>
        <p:blipFill>
          <a:blip r:embed="rId2"/>
          <a:stretch>
            <a:fillRect/>
          </a:stretch>
        </p:blipFill>
        <p:spPr>
          <a:xfrm>
            <a:off x="1274262" y="2885657"/>
            <a:ext cx="6762586" cy="3572531"/>
          </a:xfrm>
          <a:prstGeom prst="rect">
            <a:avLst/>
          </a:prstGeom>
        </p:spPr>
      </p:pic>
      <p:sp>
        <p:nvSpPr>
          <p:cNvPr id="12" name="矩形 11"/>
          <p:cNvSpPr/>
          <p:nvPr/>
        </p:nvSpPr>
        <p:spPr>
          <a:xfrm>
            <a:off x="3325505" y="6457890"/>
            <a:ext cx="2492990" cy="400110"/>
          </a:xfrm>
          <a:prstGeom prst="rect">
            <a:avLst/>
          </a:prstGeom>
        </p:spPr>
        <p:txBody>
          <a:bodyPr wrap="none">
            <a:spAutoFit/>
          </a:bodyPr>
          <a:lstStyle/>
          <a:p>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几种异形困油卸荷槽</a:t>
            </a:r>
            <a:endParaRPr lang="zh-CN" altLang="en-US" sz="2000" dirty="0"/>
          </a:p>
        </p:txBody>
      </p:sp>
      <p:pic>
        <p:nvPicPr>
          <p:cNvPr id="3" name="图片 2"/>
          <p:cNvPicPr>
            <a:picLocks noChangeAspect="1"/>
          </p:cNvPicPr>
          <p:nvPr/>
        </p:nvPicPr>
        <p:blipFill rotWithShape="1">
          <a:blip r:embed="rId3"/>
          <a:srcRect l="19288" t="17981" r="21650" b="27601"/>
          <a:stretch>
            <a:fillRect/>
          </a:stretch>
        </p:blipFill>
        <p:spPr>
          <a:xfrm>
            <a:off x="1107152" y="3029052"/>
            <a:ext cx="7387806" cy="38289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6" name="文本框 5"/>
          <p:cNvSpPr txBox="1">
            <a:spLocks noChangeArrowheads="1"/>
          </p:cNvSpPr>
          <p:nvPr/>
        </p:nvSpPr>
        <p:spPr bwMode="auto">
          <a:xfrm>
            <a:off x="395536" y="836712"/>
            <a:ext cx="2088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（二）泄漏</a:t>
            </a:r>
            <a:endParaRPr lang="zh-CN" altLang="en-US" sz="2000" dirty="0">
              <a:solidFill>
                <a:srgbClr val="184972"/>
              </a:solidFill>
              <a:latin typeface="Times New Roman" panose="02020603050405020304" pitchFamily="18" charset="0"/>
              <a:ea typeface="黑体" panose="02010609060101010101" pitchFamily="49" charset="-122"/>
            </a:endParaRPr>
          </a:p>
        </p:txBody>
      </p:sp>
      <p:pic>
        <p:nvPicPr>
          <p:cNvPr id="3" name="图片 2"/>
          <p:cNvPicPr>
            <a:picLocks noChangeAspect="1"/>
          </p:cNvPicPr>
          <p:nvPr/>
        </p:nvPicPr>
        <p:blipFill rotWithShape="1">
          <a:blip r:embed="rId1"/>
          <a:srcRect l="19288" t="16401" r="19287" b="10801"/>
          <a:stretch>
            <a:fillRect/>
          </a:stretch>
        </p:blipFill>
        <p:spPr>
          <a:xfrm>
            <a:off x="605608" y="1292157"/>
            <a:ext cx="7932783" cy="5288522"/>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5" name="文本框 4"/>
          <p:cNvSpPr txBox="1">
            <a:spLocks noChangeArrowheads="1"/>
          </p:cNvSpPr>
          <p:nvPr/>
        </p:nvSpPr>
        <p:spPr bwMode="auto">
          <a:xfrm>
            <a:off x="107504" y="908720"/>
            <a:ext cx="2257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（三）径向不平衡力</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8" name="矩形 7"/>
          <p:cNvSpPr/>
          <p:nvPr/>
        </p:nvSpPr>
        <p:spPr>
          <a:xfrm>
            <a:off x="323528" y="1303687"/>
            <a:ext cx="8672899" cy="2347950"/>
          </a:xfrm>
          <a:prstGeom prst="rect">
            <a:avLst/>
          </a:prstGeom>
        </p:spPr>
        <p:txBody>
          <a:bodyPr wrap="square">
            <a:spAutoFit/>
          </a:bodyPr>
          <a:lstStyle/>
          <a:p>
            <a:pPr marL="342900" indent="-342900">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从压油腔经过泵体内孔和齿顶圆间的径向间隙向吸油腔泄漏的油液</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其压力随径向位置而不同。</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从压油腔到吸油腔的压力是逐级下降的</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。合力相当于给齿轮轴一个径向作用力</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此力称为径向不平衡力。</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spcAft>
                <a:spcPts val="0"/>
              </a:spcAft>
              <a:buFont typeface="Wingdings" panose="05000000000000000000" pitchFamily="2" charset="2"/>
              <a:buChar char="Ø"/>
            </a:pP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工作压力越高</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径向不平衡力也越大</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直接影响轴承的寿命。</a:t>
            </a:r>
            <a:endPar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径向不平衡力很大时能使轴弯曲、齿顶和壳体内表面产生摩擦。</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3" name="图片 2"/>
          <p:cNvPicPr>
            <a:picLocks noChangeAspect="1"/>
          </p:cNvPicPr>
          <p:nvPr/>
        </p:nvPicPr>
        <p:blipFill rotWithShape="1">
          <a:blip r:embed="rId1"/>
          <a:srcRect l="18500" t="22000" r="20863" b="10801"/>
          <a:stretch>
            <a:fillRect/>
          </a:stretch>
        </p:blipFill>
        <p:spPr>
          <a:xfrm>
            <a:off x="421953" y="1464237"/>
            <a:ext cx="8476048" cy="528377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5" name="文本框 4"/>
          <p:cNvSpPr txBox="1">
            <a:spLocks noChangeArrowheads="1"/>
          </p:cNvSpPr>
          <p:nvPr/>
        </p:nvSpPr>
        <p:spPr bwMode="auto">
          <a:xfrm>
            <a:off x="251520" y="908720"/>
            <a:ext cx="201622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（四）优缺点</a:t>
            </a:r>
            <a:endParaRPr lang="zh-CN" altLang="en-US" sz="2000" dirty="0">
              <a:solidFill>
                <a:srgbClr val="184972"/>
              </a:solidFill>
              <a:latin typeface="Times New Roman" panose="02020603050405020304" pitchFamily="18" charset="0"/>
              <a:ea typeface="黑体" panose="02010609060101010101" pitchFamily="49" charset="-122"/>
            </a:endParaRPr>
          </a:p>
        </p:txBody>
      </p:sp>
      <p:sp>
        <p:nvSpPr>
          <p:cNvPr id="8" name="矩形 7"/>
          <p:cNvSpPr/>
          <p:nvPr/>
        </p:nvSpPr>
        <p:spPr>
          <a:xfrm>
            <a:off x="539552" y="1305165"/>
            <a:ext cx="8208912" cy="2248564"/>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en-US" sz="2800" b="1" dirty="0">
                <a:solidFill>
                  <a:srgbClr val="FF0000"/>
                </a:solidFill>
              </a:rPr>
              <a:t>优点</a:t>
            </a:r>
            <a:r>
              <a:rPr lang="zh-CN" altLang="en-US" sz="2000" b="1" dirty="0"/>
              <a:t>：结构简单，尺寸小，制造方便，价格低廉，工作可靠，自吸能力强，对油液污染不敏感，维护容易。</a:t>
            </a:r>
            <a:endParaRPr lang="en-US" altLang="zh-CN" sz="2000" b="1" dirty="0"/>
          </a:p>
          <a:p>
            <a:pPr marL="285750" indent="-285750">
              <a:lnSpc>
                <a:spcPct val="150000"/>
              </a:lnSpc>
              <a:buFont typeface="Wingdings" panose="05000000000000000000" pitchFamily="2" charset="2"/>
              <a:buChar char="Ø"/>
            </a:pPr>
            <a:r>
              <a:rPr lang="zh-CN" altLang="en-US" sz="2800" b="1" dirty="0">
                <a:solidFill>
                  <a:srgbClr val="FF0000"/>
                </a:solidFill>
              </a:rPr>
              <a:t>缺点</a:t>
            </a:r>
            <a:r>
              <a:rPr lang="zh-CN" altLang="en-US" sz="2000" b="1" dirty="0"/>
              <a:t>：承受不平衡径向力，磨损严重，泄漏大。流量脉动大，因而压力脉动和噪声都较大。</a:t>
            </a:r>
            <a:endParaRPr lang="zh-CN" altLang="en-US" sz="2000" b="1" dirty="0"/>
          </a:p>
        </p:txBody>
      </p:sp>
      <p:pic>
        <p:nvPicPr>
          <p:cNvPr id="3" name="图片 2"/>
          <p:cNvPicPr>
            <a:picLocks noChangeAspect="1"/>
          </p:cNvPicPr>
          <p:nvPr/>
        </p:nvPicPr>
        <p:blipFill rotWithShape="1">
          <a:blip r:embed="rId1"/>
          <a:srcRect l="18500" t="31800" r="19288" b="8708"/>
          <a:stretch>
            <a:fillRect/>
          </a:stretch>
        </p:blipFill>
        <p:spPr>
          <a:xfrm>
            <a:off x="293307" y="1412776"/>
            <a:ext cx="8701401" cy="46805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6" name="文本框 19"/>
          <p:cNvSpPr txBox="1">
            <a:spLocks noChangeArrowheads="1"/>
          </p:cNvSpPr>
          <p:nvPr/>
        </p:nvSpPr>
        <p:spPr bwMode="auto">
          <a:xfrm>
            <a:off x="323528"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四、提高外啮合齿轮泵压力的措施</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324378" y="1352609"/>
            <a:ext cx="8496094" cy="955903"/>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解决轴向泄漏</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齿轮端面和端盖侧面的间隙</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齿轮泵长期工作时控制齿轮端面和端盖侧面之间保持一个合适的间隙。</a:t>
            </a:r>
            <a:endParaRPr lang="zh-CN" altLang="en-US" sz="2000" dirty="0"/>
          </a:p>
        </p:txBody>
      </p:sp>
      <p:sp>
        <p:nvSpPr>
          <p:cNvPr id="10" name="矩形 9"/>
          <p:cNvSpPr/>
          <p:nvPr/>
        </p:nvSpPr>
        <p:spPr>
          <a:xfrm>
            <a:off x="583714" y="2390528"/>
            <a:ext cx="8092741" cy="400110"/>
          </a:xfrm>
          <a:prstGeom prst="rect">
            <a:avLst/>
          </a:prstGeom>
        </p:spPr>
        <p:txBody>
          <a:bodyPr wrap="square">
            <a:spAutoFit/>
          </a:bodyPr>
          <a:lstStyle/>
          <a:p>
            <a:r>
              <a:rPr lang="zh-CN" altLang="en-US" sz="2000" b="1" dirty="0">
                <a:solidFill>
                  <a:srgbClr val="FF0000"/>
                </a:solidFill>
              </a:rPr>
              <a:t>在高、中压齿轮泵中，一般采用轴向间隙自动补偿的办法。</a:t>
            </a:r>
            <a:endParaRPr lang="zh-CN" altLang="en-US" sz="2000" b="1" dirty="0">
              <a:solidFill>
                <a:srgbClr val="FF0000"/>
              </a:solidFill>
            </a:endParaRPr>
          </a:p>
        </p:txBody>
      </p:sp>
      <p:sp>
        <p:nvSpPr>
          <p:cNvPr id="11" name="矩形 10"/>
          <p:cNvSpPr/>
          <p:nvPr/>
        </p:nvSpPr>
        <p:spPr>
          <a:xfrm>
            <a:off x="600454" y="2791471"/>
            <a:ext cx="8220018" cy="1879232"/>
          </a:xfrm>
          <a:prstGeom prst="rect">
            <a:avLst/>
          </a:prstGeom>
        </p:spPr>
        <p:txBody>
          <a:bodyPr wrap="square">
            <a:spAutoFit/>
          </a:bodyPr>
          <a:lstStyle/>
          <a:p>
            <a:pPr marL="342900" indent="-342900">
              <a:lnSpc>
                <a:spcPct val="150000"/>
              </a:lnSpc>
              <a:buFont typeface="Wingdings" panose="05000000000000000000" pitchFamily="2" charset="2"/>
              <a:buChar char="p"/>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与齿轮端面相接触的部件制作成轴向可移动的</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将压油腔的压力油经专门的通道引入到这个可动部件背面一定形状的油腔中</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使该部件始终受到一个与工作压力成比例的轴向力压向齿轮端面</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从而保证泵的轴向间隙能与工作压力自动适应且长期稳定。</a:t>
            </a:r>
            <a:endParaRPr lang="zh-CN" altLang="en-US" sz="2000" dirty="0"/>
          </a:p>
        </p:txBody>
      </p:sp>
      <p:pic>
        <p:nvPicPr>
          <p:cNvPr id="12" name="4T6.EPS"/>
          <p:cNvPicPr/>
          <p:nvPr/>
        </p:nvPicPr>
        <p:blipFill>
          <a:blip r:embed="rId1"/>
          <a:stretch>
            <a:fillRect/>
          </a:stretch>
        </p:blipFill>
        <p:spPr>
          <a:xfrm>
            <a:off x="4598319" y="3540265"/>
            <a:ext cx="3718097" cy="3179975"/>
          </a:xfrm>
          <a:prstGeom prst="rect">
            <a:avLst/>
          </a:prstGeom>
        </p:spPr>
      </p:pic>
      <p:pic>
        <p:nvPicPr>
          <p:cNvPr id="13" name="4T7.EPS"/>
          <p:cNvPicPr/>
          <p:nvPr/>
        </p:nvPicPr>
        <p:blipFill>
          <a:blip r:embed="rId2"/>
          <a:stretch>
            <a:fillRect/>
          </a:stretch>
        </p:blipFill>
        <p:spPr>
          <a:xfrm>
            <a:off x="1187624" y="3540266"/>
            <a:ext cx="3528392" cy="317997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rgbClr val="FF0000"/>
                </a:solidFill>
                <a:latin typeface="Times New Roman" panose="02020603050405020304" pitchFamily="18" charset="0"/>
                <a:ea typeface="黑体" panose="02010609060101010101" pitchFamily="49" charset="-122"/>
              </a:rPr>
              <a:t> 第四章 液压泵和液压马达</a:t>
            </a:r>
            <a:endParaRPr lang="zh-CN" altLang="en-US" sz="3200" dirty="0">
              <a:solidFill>
                <a:srgbClr val="FF0000"/>
              </a:solidFill>
              <a:latin typeface="Times New Roman" panose="02020603050405020304" pitchFamily="18" charset="0"/>
              <a:ea typeface="黑体" panose="02010609060101010101" pitchFamily="49" charset="-122"/>
            </a:endParaRPr>
          </a:p>
        </p:txBody>
      </p:sp>
      <p:sp>
        <p:nvSpPr>
          <p:cNvPr id="4" name="文本框 3"/>
          <p:cNvSpPr txBox="1"/>
          <p:nvPr/>
        </p:nvSpPr>
        <p:spPr>
          <a:xfrm>
            <a:off x="395536" y="908720"/>
            <a:ext cx="7636329" cy="584775"/>
          </a:xfrm>
          <a:prstGeom prst="rect">
            <a:avLst/>
          </a:prstGeom>
          <a:noFill/>
        </p:spPr>
        <p:txBody>
          <a:bodyPr wrap="square" rtlCol="0">
            <a:spAutoFit/>
          </a:bodyPr>
          <a:lstStyle/>
          <a:p>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第一节      概述</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文本框 19"/>
          <p:cNvSpPr txBox="1">
            <a:spLocks noChangeArrowheads="1"/>
          </p:cNvSpPr>
          <p:nvPr/>
        </p:nvSpPr>
        <p:spPr bwMode="auto">
          <a:xfrm>
            <a:off x="395536" y="162880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a:t>
            </a: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作用和分类</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矩形 5"/>
          <p:cNvSpPr/>
          <p:nvPr/>
        </p:nvSpPr>
        <p:spPr>
          <a:xfrm>
            <a:off x="98486" y="2090465"/>
            <a:ext cx="8753385" cy="1225207"/>
          </a:xfrm>
          <a:prstGeom prst="rect">
            <a:avLst/>
          </a:prstGeom>
        </p:spPr>
        <p:txBody>
          <a:bodyPr wrap="square">
            <a:spAutoFit/>
          </a:bodyPr>
          <a:lstStyle/>
          <a:p>
            <a:pPr marL="342900" indent="-342900">
              <a:lnSpc>
                <a:spcPct val="200000"/>
              </a:lnSpc>
              <a:spcAft>
                <a:spcPts val="0"/>
              </a:spcAft>
              <a:buFont typeface="Wingdings" panose="05000000000000000000" pitchFamily="2" charset="2"/>
              <a:buChar char="Ø"/>
            </a:pPr>
            <a:r>
              <a:rPr lang="zh-CN" altLang="zh-CN" sz="2000" dirty="0">
                <a:solidFill>
                  <a:srgbClr val="000000"/>
                </a:solidFill>
                <a:latin typeface="NEU-BZ-S92"/>
                <a:ea typeface="黑体" panose="02010609060101010101" pitchFamily="49" charset="-122"/>
                <a:cs typeface="Times New Roman" panose="02020603050405020304" pitchFamily="18" charset="0"/>
              </a:rPr>
              <a:t>液压泵是一种能量转换装置</a:t>
            </a:r>
            <a:r>
              <a:rPr lang="zh-CN" altLang="en-US"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它</a:t>
            </a:r>
            <a:r>
              <a:rPr lang="zh-CN" altLang="zh-CN" sz="2000" dirty="0">
                <a:solidFill>
                  <a:srgbClr val="FF0000"/>
                </a:solidFill>
                <a:latin typeface="NEU-BZ-S92"/>
                <a:ea typeface="黑体" panose="02010609060101010101" pitchFamily="49" charset="-122"/>
                <a:cs typeface="Times New Roman" panose="02020603050405020304" pitchFamily="18" charset="0"/>
              </a:rPr>
              <a:t>把</a:t>
            </a:r>
            <a:r>
              <a:rPr lang="zh-CN" altLang="zh-CN" sz="2000" dirty="0">
                <a:solidFill>
                  <a:srgbClr val="000000"/>
                </a:solidFill>
                <a:latin typeface="NEU-BZ-S92"/>
                <a:ea typeface="黑体" panose="02010609060101010101" pitchFamily="49" charset="-122"/>
                <a:cs typeface="Times New Roman" panose="02020603050405020304" pitchFamily="18" charset="0"/>
              </a:rPr>
              <a:t>驱动电机的</a:t>
            </a:r>
            <a:r>
              <a:rPr lang="zh-CN" altLang="zh-CN" sz="2000" dirty="0">
                <a:solidFill>
                  <a:srgbClr val="FF0000"/>
                </a:solidFill>
                <a:latin typeface="NEU-BZ-S92"/>
                <a:ea typeface="黑体" panose="02010609060101010101" pitchFamily="49" charset="-122"/>
                <a:cs typeface="Times New Roman" panose="02020603050405020304" pitchFamily="18" charset="0"/>
              </a:rPr>
              <a:t>机械能</a:t>
            </a:r>
            <a:r>
              <a:rPr lang="zh-CN" altLang="zh-CN" sz="2000" b="1" dirty="0">
                <a:solidFill>
                  <a:srgbClr val="000000"/>
                </a:solidFill>
                <a:latin typeface="NEU-BZ-S92"/>
                <a:ea typeface="黑体" panose="02010609060101010101" pitchFamily="49" charset="-122"/>
                <a:cs typeface="Times New Roman" panose="02020603050405020304" pitchFamily="18" charset="0"/>
              </a:rPr>
              <a:t>转换</a:t>
            </a:r>
            <a:r>
              <a:rPr lang="zh-CN" altLang="zh-CN" sz="2000" dirty="0">
                <a:solidFill>
                  <a:srgbClr val="000000"/>
                </a:solidFill>
                <a:latin typeface="NEU-BZ-S92"/>
                <a:ea typeface="黑体" panose="02010609060101010101" pitchFamily="49" charset="-122"/>
                <a:cs typeface="Times New Roman" panose="02020603050405020304" pitchFamily="18" charset="0"/>
              </a:rPr>
              <a:t>成输到系统中去的油液的</a:t>
            </a:r>
            <a:r>
              <a:rPr lang="zh-CN" altLang="zh-CN" sz="2000" dirty="0">
                <a:solidFill>
                  <a:srgbClr val="FF0000"/>
                </a:solidFill>
                <a:latin typeface="NEU-BZ-S92"/>
                <a:ea typeface="黑体" panose="02010609060101010101" pitchFamily="49" charset="-122"/>
                <a:cs typeface="Times New Roman" panose="02020603050405020304" pitchFamily="18" charset="0"/>
              </a:rPr>
              <a:t>压力能</a:t>
            </a:r>
            <a:r>
              <a:rPr lang="zh-CN" altLang="en-US"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供液压系统使用。</a:t>
            </a:r>
            <a:endParaRPr lang="zh-CN" altLang="en-US" sz="2000" dirty="0"/>
          </a:p>
        </p:txBody>
      </p:sp>
      <p:pic>
        <p:nvPicPr>
          <p:cNvPr id="7" name="Picture 19" descr="yeyagngyuanli"/>
          <p:cNvPicPr>
            <a:picLocks noChangeAspect="1" noChangeArrowheads="1" noCrop="1"/>
          </p:cNvPicPr>
          <p:nvPr/>
        </p:nvPicPr>
        <p:blipFill>
          <a:blip r:embed="rId1">
            <a:extLst>
              <a:ext uri="{28A0092B-C50C-407E-A947-70E740481C1C}">
                <a14:useLocalDpi xmlns:a14="http://schemas.microsoft.com/office/drawing/2010/main" val="0"/>
              </a:ext>
            </a:extLst>
          </a:blip>
          <a:srcRect/>
          <a:stretch>
            <a:fillRect/>
          </a:stretch>
        </p:blipFill>
        <p:spPr bwMode="auto">
          <a:xfrm>
            <a:off x="5724128" y="3429000"/>
            <a:ext cx="3052373" cy="323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98486" y="3542329"/>
            <a:ext cx="5691813" cy="1424621"/>
          </a:xfrm>
          <a:prstGeom prst="rect">
            <a:avLst/>
          </a:prstGeom>
        </p:spPr>
        <p:txBody>
          <a:bodyPr wrap="square">
            <a:spAutoFit/>
          </a:bodyPr>
          <a:lstStyle/>
          <a:p>
            <a:pPr marL="342900" indent="-342900">
              <a:lnSpc>
                <a:spcPct val="150000"/>
              </a:lnSpc>
              <a:spcAft>
                <a:spcPts val="0"/>
              </a:spcAft>
              <a:buFont typeface="Wingdings" panose="05000000000000000000" pitchFamily="2" charset="2"/>
              <a:buChar char="Ø"/>
            </a:pPr>
            <a:r>
              <a:rPr lang="zh-CN" altLang="zh-CN" sz="2000" b="1" dirty="0">
                <a:latin typeface="NEU-BZ-S92"/>
                <a:ea typeface="黑体" panose="02010609060101010101" pitchFamily="49" charset="-122"/>
                <a:cs typeface="Times New Roman" panose="02020603050405020304" pitchFamily="18" charset="0"/>
              </a:rPr>
              <a:t>泵是靠密封工作腔的</a:t>
            </a:r>
            <a:r>
              <a:rPr lang="zh-CN" altLang="zh-CN" sz="2000" b="1" dirty="0">
                <a:solidFill>
                  <a:srgbClr val="FF0000"/>
                </a:solidFill>
                <a:latin typeface="NEU-BZ-S92"/>
                <a:ea typeface="黑体" panose="02010609060101010101" pitchFamily="49" charset="-122"/>
                <a:cs typeface="Times New Roman" panose="02020603050405020304" pitchFamily="18" charset="0"/>
              </a:rPr>
              <a:t>容积变化进行工作</a:t>
            </a:r>
            <a:r>
              <a:rPr lang="zh-CN" altLang="zh-CN" sz="2000" b="1" dirty="0">
                <a:latin typeface="NEU-BZ-S92"/>
                <a:ea typeface="黑体" panose="02010609060101010101" pitchFamily="49" charset="-122"/>
                <a:cs typeface="Times New Roman" panose="02020603050405020304" pitchFamily="18" charset="0"/>
              </a:rPr>
              <a:t>的</a:t>
            </a:r>
            <a:r>
              <a:rPr lang="zh-CN" altLang="en-US" sz="2000" b="1" dirty="0">
                <a:solidFill>
                  <a:srgbClr val="000000"/>
                </a:solidFill>
                <a:latin typeface="NEU-BZ-S92"/>
                <a:ea typeface="黑体" panose="02010609060101010101" pitchFamily="49" charset="-122"/>
                <a:cs typeface="Times New Roman" panose="02020603050405020304" pitchFamily="18" charset="0"/>
              </a:rPr>
              <a:t>，</a:t>
            </a:r>
            <a:r>
              <a:rPr lang="zh-CN" altLang="zh-CN" sz="2000" b="1" dirty="0">
                <a:solidFill>
                  <a:srgbClr val="000000"/>
                </a:solidFill>
                <a:latin typeface="NEU-BZ-S92"/>
                <a:ea typeface="黑体" panose="02010609060101010101" pitchFamily="49" charset="-122"/>
                <a:cs typeface="Times New Roman" panose="02020603050405020304" pitchFamily="18" charset="0"/>
              </a:rPr>
              <a:t>它的输出流量的大小由密封工作腔的容积变化大小来决定的。</a:t>
            </a:r>
            <a:endParaRPr lang="zh-CN" altLang="zh-CN" sz="2000" b="1" dirty="0">
              <a:solidFill>
                <a:srgbClr val="000000"/>
              </a:solidFill>
              <a:effectLst/>
              <a:latin typeface="NEU-BZ-S92"/>
              <a:ea typeface="方正书宋_GBK"/>
              <a:cs typeface="Times New Roman" panose="02020603050405020304" pitchFamily="18" charset="0"/>
            </a:endParaRPr>
          </a:p>
        </p:txBody>
      </p:sp>
      <p:sp>
        <p:nvSpPr>
          <p:cNvPr id="13" name="文本框 12"/>
          <p:cNvSpPr txBox="1"/>
          <p:nvPr/>
        </p:nvSpPr>
        <p:spPr>
          <a:xfrm>
            <a:off x="905570" y="5579879"/>
            <a:ext cx="1512169" cy="707886"/>
          </a:xfrm>
          <a:prstGeom prst="rect">
            <a:avLst/>
          </a:prstGeom>
          <a:noFill/>
        </p:spPr>
        <p:txBody>
          <a:bodyPr wrap="square">
            <a:spAutoFit/>
          </a:bodyPr>
          <a:lstStyle/>
          <a:p>
            <a:r>
              <a:rPr lang="en-US" altLang="zh-CN" sz="2000" dirty="0">
                <a:solidFill>
                  <a:srgbClr val="000000"/>
                </a:solidFill>
                <a:latin typeface="NEU-BZ-S92"/>
                <a:ea typeface="黑体" panose="02010609060101010101" pitchFamily="49" charset="-122"/>
                <a:cs typeface="Times New Roman" panose="02020603050405020304" pitchFamily="18" charset="0"/>
              </a:rPr>
              <a:t>    </a:t>
            </a:r>
            <a:r>
              <a:rPr lang="zh-CN" altLang="zh-CN" sz="2000" dirty="0">
                <a:solidFill>
                  <a:srgbClr val="000000"/>
                </a:solidFill>
                <a:latin typeface="NEU-BZ-S92"/>
                <a:ea typeface="黑体" panose="02010609060101010101" pitchFamily="49" charset="-122"/>
                <a:cs typeface="Times New Roman" panose="02020603050405020304" pitchFamily="18" charset="0"/>
              </a:rPr>
              <a:t>液压泵</a:t>
            </a:r>
            <a:endParaRPr lang="en-US" altLang="zh-CN" sz="2000" dirty="0">
              <a:solidFill>
                <a:srgbClr val="000000"/>
              </a:solidFill>
              <a:latin typeface="NEU-BZ-S92"/>
              <a:ea typeface="黑体" panose="02010609060101010101" pitchFamily="49" charset="-122"/>
              <a:cs typeface="Times New Roman" panose="02020603050405020304" pitchFamily="18" charset="0"/>
            </a:endParaRPr>
          </a:p>
          <a:p>
            <a:r>
              <a:rPr lang="zh-CN" altLang="en-US" sz="2000" dirty="0">
                <a:solidFill>
                  <a:srgbClr val="000000"/>
                </a:solidFill>
                <a:latin typeface="NEU-BZ-S92"/>
                <a:ea typeface="黑体" panose="02010609060101010101" pitchFamily="49" charset="-122"/>
                <a:cs typeface="Times New Roman" panose="02020603050405020304" pitchFamily="18" charset="0"/>
              </a:rPr>
              <a:t>（容积式）</a:t>
            </a:r>
            <a:endParaRPr lang="zh-CN" altLang="en-US" sz="2000" dirty="0"/>
          </a:p>
        </p:txBody>
      </p:sp>
      <p:sp>
        <p:nvSpPr>
          <p:cNvPr id="11" name="文本框 10"/>
          <p:cNvSpPr txBox="1"/>
          <p:nvPr/>
        </p:nvSpPr>
        <p:spPr>
          <a:xfrm>
            <a:off x="2569436" y="4983834"/>
            <a:ext cx="1161007" cy="1494512"/>
          </a:xfrm>
          <a:prstGeom prst="rect">
            <a:avLst/>
          </a:prstGeom>
          <a:noFill/>
        </p:spPr>
        <p:txBody>
          <a:bodyPr wrap="square" rtlCol="0">
            <a:spAutoFit/>
          </a:bodyPr>
          <a:lstStyle/>
          <a:p>
            <a:pPr>
              <a:lnSpc>
                <a:spcPct val="250000"/>
              </a:lnSpc>
            </a:pPr>
            <a:r>
              <a:rPr lang="zh-CN" altLang="en-US" sz="2000" b="1" dirty="0"/>
              <a:t>定量泵</a:t>
            </a:r>
            <a:endParaRPr lang="en-US" altLang="zh-CN" sz="2000" b="1" dirty="0"/>
          </a:p>
          <a:p>
            <a:pPr>
              <a:lnSpc>
                <a:spcPct val="250000"/>
              </a:lnSpc>
            </a:pPr>
            <a:r>
              <a:rPr lang="zh-CN" altLang="en-US" sz="2000" b="1" dirty="0"/>
              <a:t>变量泵</a:t>
            </a:r>
            <a:endParaRPr lang="zh-CN" altLang="en-US" sz="2000" b="1" dirty="0"/>
          </a:p>
        </p:txBody>
      </p:sp>
      <p:sp>
        <p:nvSpPr>
          <p:cNvPr id="14" name="左大括号 13"/>
          <p:cNvSpPr/>
          <p:nvPr/>
        </p:nvSpPr>
        <p:spPr>
          <a:xfrm>
            <a:off x="2282601" y="5579879"/>
            <a:ext cx="144016" cy="707886"/>
          </a:xfrm>
          <a:prstGeom prst="lef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大括号 14"/>
          <p:cNvSpPr/>
          <p:nvPr/>
        </p:nvSpPr>
        <p:spPr>
          <a:xfrm>
            <a:off x="3718172" y="5196882"/>
            <a:ext cx="352357" cy="1335420"/>
          </a:xfrm>
          <a:prstGeom prst="leftBrace">
            <a:avLst/>
          </a:prstGeom>
          <a:noFill/>
          <a:ln w="19050">
            <a:solidFill>
              <a:schemeClr val="accent1"/>
            </a:solidFill>
          </a:ln>
        </p:spPr>
        <p:txBody>
          <a:bodyPr wrap="square">
            <a:spAutoFit/>
          </a:bodyPr>
          <a:lstStyle/>
          <a:p>
            <a:endParaRPr lang="zh-CN" altLang="en-US" sz="2000">
              <a:solidFill>
                <a:srgbClr val="000000"/>
              </a:solidFill>
              <a:latin typeface="NEU-BZ-S92"/>
              <a:ea typeface="黑体" panose="02010609060101010101" pitchFamily="49" charset="-122"/>
              <a:cs typeface="Times New Roman" panose="02020603050405020304" pitchFamily="18" charset="0"/>
            </a:endParaRPr>
          </a:p>
        </p:txBody>
      </p:sp>
      <p:sp>
        <p:nvSpPr>
          <p:cNvPr id="17" name="文本框 16"/>
          <p:cNvSpPr txBox="1"/>
          <p:nvPr/>
        </p:nvSpPr>
        <p:spPr>
          <a:xfrm>
            <a:off x="4355976" y="4819445"/>
            <a:ext cx="1261531" cy="1840760"/>
          </a:xfrm>
          <a:prstGeom prst="rect">
            <a:avLst/>
          </a:prstGeom>
          <a:noFill/>
        </p:spPr>
        <p:txBody>
          <a:bodyPr wrap="square">
            <a:spAutoFit/>
          </a:bodyPr>
          <a:lstStyle/>
          <a:p>
            <a:pPr>
              <a:lnSpc>
                <a:spcPct val="200000"/>
              </a:lnSpc>
            </a:pPr>
            <a:r>
              <a:rPr lang="zh-CN" altLang="zh-CN" sz="2000" b="1" dirty="0">
                <a:solidFill>
                  <a:srgbClr val="000000"/>
                </a:solidFill>
                <a:latin typeface="NEU-BZ-S92"/>
                <a:ea typeface="黑体" panose="02010609060101010101" pitchFamily="49" charset="-122"/>
                <a:cs typeface="Times New Roman" panose="02020603050405020304" pitchFamily="18" charset="0"/>
              </a:rPr>
              <a:t>齿轮式</a:t>
            </a:r>
            <a:endParaRPr lang="en-US" altLang="zh-CN" sz="2000" b="1" dirty="0">
              <a:solidFill>
                <a:srgbClr val="000000"/>
              </a:solidFill>
              <a:latin typeface="NEU-BZ-S92"/>
              <a:ea typeface="黑体" panose="02010609060101010101" pitchFamily="49" charset="-122"/>
              <a:cs typeface="Times New Roman" panose="02020603050405020304" pitchFamily="18" charset="0"/>
            </a:endParaRPr>
          </a:p>
          <a:p>
            <a:pPr>
              <a:lnSpc>
                <a:spcPct val="200000"/>
              </a:lnSpc>
            </a:pPr>
            <a:r>
              <a:rPr lang="zh-CN" altLang="zh-CN" sz="2000" b="1" dirty="0">
                <a:solidFill>
                  <a:srgbClr val="000000"/>
                </a:solidFill>
                <a:latin typeface="NEU-BZ-S92"/>
                <a:ea typeface="黑体" panose="02010609060101010101" pitchFamily="49" charset="-122"/>
                <a:cs typeface="Times New Roman" panose="02020603050405020304" pitchFamily="18" charset="0"/>
              </a:rPr>
              <a:t>叶片式</a:t>
            </a:r>
            <a:endParaRPr lang="en-US" altLang="zh-CN" sz="2000" b="1" dirty="0">
              <a:solidFill>
                <a:srgbClr val="000000"/>
              </a:solidFill>
              <a:latin typeface="NEU-BZ-S92"/>
              <a:ea typeface="黑体" panose="02010609060101010101" pitchFamily="49" charset="-122"/>
              <a:cs typeface="Times New Roman" panose="02020603050405020304" pitchFamily="18" charset="0"/>
            </a:endParaRPr>
          </a:p>
          <a:p>
            <a:pPr>
              <a:lnSpc>
                <a:spcPct val="200000"/>
              </a:lnSpc>
            </a:pPr>
            <a:r>
              <a:rPr lang="zh-CN" altLang="zh-CN" sz="2000" b="1" dirty="0">
                <a:solidFill>
                  <a:srgbClr val="000000"/>
                </a:solidFill>
                <a:latin typeface="NEU-BZ-S92"/>
                <a:ea typeface="黑体" panose="02010609060101010101" pitchFamily="49" charset="-122"/>
                <a:cs typeface="Times New Roman" panose="02020603050405020304" pitchFamily="18" charset="0"/>
              </a:rPr>
              <a:t>柱塞式</a:t>
            </a:r>
            <a:endParaRPr lang="zh-CN" altLang="en-US" sz="2000" dirty="0"/>
          </a:p>
        </p:txBody>
      </p:sp>
      <p:sp>
        <p:nvSpPr>
          <p:cNvPr id="19" name="文本框 18"/>
          <p:cNvSpPr txBox="1"/>
          <p:nvPr/>
        </p:nvSpPr>
        <p:spPr>
          <a:xfrm>
            <a:off x="112978" y="5040200"/>
            <a:ext cx="1649232" cy="461665"/>
          </a:xfrm>
          <a:prstGeom prst="rect">
            <a:avLst/>
          </a:prstGeom>
          <a:noFill/>
        </p:spPr>
        <p:txBody>
          <a:bodyPr wrap="square">
            <a:spAutoFit/>
          </a:bodyPr>
          <a:lstStyle/>
          <a:p>
            <a:pPr marL="342900" indent="-342900">
              <a:buFont typeface="Wingdings" panose="05000000000000000000" pitchFamily="2" charset="2"/>
              <a:buChar char="Ø"/>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分类</a:t>
            </a:r>
            <a:endParaRPr lang="zh-CN" altLang="en-US" sz="2400"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18500" t="16401" r="19288" b="15001"/>
          <a:stretch>
            <a:fillRect/>
          </a:stretch>
        </p:blipFill>
        <p:spPr>
          <a:xfrm>
            <a:off x="683568" y="1236822"/>
            <a:ext cx="8294204" cy="5144506"/>
          </a:xfrm>
          <a:prstGeom prst="rect">
            <a:avLst/>
          </a:prstGeom>
        </p:spPr>
      </p:pic>
      <p:sp>
        <p:nvSpPr>
          <p:cNvPr id="11" name="文本框 10"/>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12" name="文本框 19"/>
          <p:cNvSpPr txBox="1">
            <a:spLocks noChangeArrowheads="1"/>
          </p:cNvSpPr>
          <p:nvPr/>
        </p:nvSpPr>
        <p:spPr bwMode="auto">
          <a:xfrm>
            <a:off x="323528"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四、提高外啮合齿轮泵压力的措施</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542883" y="1298377"/>
            <a:ext cx="3672408" cy="559769"/>
          </a:xfrm>
          <a:prstGeom prst="rect">
            <a:avLst/>
          </a:prstGeom>
          <a:solidFill>
            <a:schemeClr val="bg1"/>
          </a:solidFill>
        </p:spPr>
        <p:txBody>
          <a:bodyPr wrap="square">
            <a:spAutoFit/>
          </a:bodyPr>
          <a:lstStyle/>
          <a:p>
            <a:pPr marL="342900" indent="-342900">
              <a:lnSpc>
                <a:spcPct val="150000"/>
              </a:lnSpc>
              <a:buFont typeface="Wingdings" panose="05000000000000000000" pitchFamily="2" charset="2"/>
              <a:buChar char="p"/>
            </a:pPr>
            <a:r>
              <a:rPr lang="zh-CN" altLang="zh-CN" sz="24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不平衡径向力</a:t>
            </a:r>
            <a:r>
              <a:rPr lang="zh-CN" altLang="zh-CN" sz="2400" b="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解决办法</a:t>
            </a:r>
            <a:endParaRPr lang="zh-CN" altLang="en-US" sz="2400" dirty="0">
              <a:latin typeface="黑体" panose="02010609060101010101" pitchFamily="49" charset="-122"/>
              <a:ea typeface="黑体" panose="02010609060101010101" pitchFamily="49"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6" name="文本框 19"/>
          <p:cNvSpPr txBox="1">
            <a:spLocks noChangeArrowheads="1"/>
          </p:cNvSpPr>
          <p:nvPr/>
        </p:nvSpPr>
        <p:spPr bwMode="auto">
          <a:xfrm>
            <a:off x="218126" y="908720"/>
            <a:ext cx="8279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五、螺杆泵和内啮合齿轮泵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a:spLocks noChangeArrowheads="1"/>
          </p:cNvSpPr>
          <p:nvPr/>
        </p:nvSpPr>
        <p:spPr bwMode="auto">
          <a:xfrm>
            <a:off x="546331" y="1629139"/>
            <a:ext cx="15662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（一）螺杆泵</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8" name="矩形 7"/>
          <p:cNvSpPr/>
          <p:nvPr/>
        </p:nvSpPr>
        <p:spPr>
          <a:xfrm>
            <a:off x="588276" y="2145050"/>
            <a:ext cx="8448220" cy="707886"/>
          </a:xfrm>
          <a:prstGeom prst="rect">
            <a:avLst/>
          </a:prstGeom>
        </p:spPr>
        <p:txBody>
          <a:bodyPr wrap="square">
            <a:spAutoFit/>
          </a:bodyPr>
          <a:lstStyle/>
          <a:p>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螺杆泵实质上是一种外啮合的摆线齿轮泵</a:t>
            </a:r>
            <a:r>
              <a:rPr lang="en-US" altLang="zh-CN"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泵内的螺杆可以有两个</a:t>
            </a:r>
            <a:r>
              <a:rPr lang="en-US" altLang="zh-CN"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也可以有三个。</a:t>
            </a:r>
            <a:endParaRPr lang="zh-CN" altLang="en-US" sz="4000" dirty="0"/>
          </a:p>
        </p:txBody>
      </p:sp>
      <p:pic>
        <p:nvPicPr>
          <p:cNvPr id="10" name="4T9.EPS"/>
          <p:cNvPicPr/>
          <p:nvPr/>
        </p:nvPicPr>
        <p:blipFill>
          <a:blip r:embed="rId1"/>
          <a:stretch>
            <a:fillRect/>
          </a:stretch>
        </p:blipFill>
        <p:spPr>
          <a:xfrm>
            <a:off x="597770" y="3184181"/>
            <a:ext cx="5085017" cy="2826709"/>
          </a:xfrm>
          <a:prstGeom prst="rect">
            <a:avLst/>
          </a:prstGeom>
        </p:spPr>
      </p:pic>
      <p:sp>
        <p:nvSpPr>
          <p:cNvPr id="14" name="矩形 13"/>
          <p:cNvSpPr/>
          <p:nvPr/>
        </p:nvSpPr>
        <p:spPr>
          <a:xfrm>
            <a:off x="6660232" y="4293096"/>
            <a:ext cx="1312918" cy="1165255"/>
          </a:xfrm>
          <a:prstGeom prst="rect">
            <a:avLst/>
          </a:prstGeom>
        </p:spPr>
        <p:txBody>
          <a:bodyPr wrap="square">
            <a:spAutoFit/>
          </a:bodyPr>
          <a:lstStyle/>
          <a:p>
            <a:pPr>
              <a:lnSpc>
                <a:spcPct val="150000"/>
              </a:lnSpc>
            </a:pPr>
            <a:r>
              <a:rPr lang="en-US" altLang="zh-CN" sz="1200" dirty="0">
                <a:solidFill>
                  <a:srgbClr val="000000"/>
                </a:solidFill>
                <a:latin typeface="Times New Roman" panose="02020603050405020304" pitchFamily="18" charset="0"/>
                <a:ea typeface="黑体" panose="02010609060101010101" pitchFamily="49" charset="-122"/>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从动螺杆</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200" dirty="0">
                <a:solidFill>
                  <a:srgbClr val="000000"/>
                </a:solidFill>
                <a:latin typeface="Times New Roman" panose="02020603050405020304" pitchFamily="18" charset="0"/>
                <a:ea typeface="黑体" panose="02010609060101010101" pitchFamily="49" charset="-122"/>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吸油口</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200" dirty="0">
                <a:solidFill>
                  <a:srgbClr val="000000"/>
                </a:solidFill>
                <a:latin typeface="Times New Roman" panose="02020603050405020304" pitchFamily="18" charset="0"/>
                <a:ea typeface="黑体" panose="02010609060101010101" pitchFamily="49" charset="-122"/>
              </a:rPr>
              <a:t>3—</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主动螺杆</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nSpc>
                <a:spcPct val="150000"/>
              </a:lnSpc>
            </a:pPr>
            <a:r>
              <a:rPr lang="en-US" altLang="zh-CN" sz="1200" dirty="0">
                <a:solidFill>
                  <a:srgbClr val="000000"/>
                </a:solidFill>
                <a:latin typeface="Times New Roman" panose="02020603050405020304" pitchFamily="18" charset="0"/>
                <a:ea typeface="黑体" panose="02010609060101010101" pitchFamily="49" charset="-122"/>
              </a:rPr>
              <a:t>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压油口</a:t>
            </a:r>
            <a:endParaRPr lang="zh-CN" altLang="en-US" sz="36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文本框 10"/>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6" name="文本框 19"/>
          <p:cNvSpPr txBox="1">
            <a:spLocks noChangeArrowheads="1"/>
          </p:cNvSpPr>
          <p:nvPr/>
        </p:nvSpPr>
        <p:spPr bwMode="auto">
          <a:xfrm>
            <a:off x="218126" y="908720"/>
            <a:ext cx="8279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五、螺杆泵和内啮合齿轮泵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1"/>
          <a:srcRect l="19288" t="20601" r="19287" b="6600"/>
          <a:stretch>
            <a:fillRect/>
          </a:stretch>
        </p:blipFill>
        <p:spPr>
          <a:xfrm>
            <a:off x="590178" y="1377964"/>
            <a:ext cx="8153119" cy="543541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a:spLocks noChangeArrowheads="1"/>
          </p:cNvSpPr>
          <p:nvPr/>
        </p:nvSpPr>
        <p:spPr bwMode="auto">
          <a:xfrm>
            <a:off x="477654" y="727208"/>
            <a:ext cx="22828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（二）内啮合齿轮泵</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07504" y="191455"/>
            <a:ext cx="8279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五、螺杆泵和内啮合齿轮泵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矩形 8"/>
          <p:cNvSpPr/>
          <p:nvPr/>
        </p:nvSpPr>
        <p:spPr>
          <a:xfrm>
            <a:off x="639794" y="5445224"/>
            <a:ext cx="8171168" cy="962956"/>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内啮合齿轮泵有渐开线齿轮泵和摆线齿轮泵两种</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工作原理和主要特点与外啮合齿轮泵完全相同。</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10" name="4T10.EPS" descr="id:2147504469;FounderCES"/>
          <p:cNvPicPr/>
          <p:nvPr/>
        </p:nvPicPr>
        <p:blipFill>
          <a:blip r:embed="rId1"/>
          <a:stretch>
            <a:fillRect/>
          </a:stretch>
        </p:blipFill>
        <p:spPr>
          <a:xfrm>
            <a:off x="1619060" y="1228670"/>
            <a:ext cx="6212637" cy="3370273"/>
          </a:xfrm>
          <a:prstGeom prst="rect">
            <a:avLst/>
          </a:prstGeom>
        </p:spPr>
      </p:pic>
      <p:sp>
        <p:nvSpPr>
          <p:cNvPr id="14" name="矩形 13"/>
          <p:cNvSpPr/>
          <p:nvPr/>
        </p:nvSpPr>
        <p:spPr>
          <a:xfrm>
            <a:off x="2439378" y="4873757"/>
            <a:ext cx="4572000" cy="400110"/>
          </a:xfrm>
          <a:prstGeom prst="rect">
            <a:avLst/>
          </a:prstGeom>
        </p:spPr>
        <p:txBody>
          <a:bodyPr>
            <a:spAutoFit/>
          </a:bodyPr>
          <a:lstStyle/>
          <a:p>
            <a:pPr algn="ctr">
              <a:lnSpc>
                <a:spcPts val="1200"/>
              </a:lnSpc>
              <a:spcAft>
                <a:spcPts val="0"/>
              </a:spcAft>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渐开线内啮合齿轮泵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摆线内啮合齿轮泵</a:t>
            </a:r>
            <a:endParaRPr lang="zh-CN" altLang="zh-CN"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吸油腔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压油腔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隔板</a:t>
            </a:r>
            <a:endParaRPr lang="zh-CN" altLang="zh-CN" dirty="0">
              <a:solidFill>
                <a:srgbClr val="000000"/>
              </a:solidFill>
              <a:effectLst/>
              <a:latin typeface="NEU-BZ-S92"/>
              <a:ea typeface="方正书宋_GBK"/>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332606" y="1257321"/>
            <a:ext cx="8747378" cy="297517"/>
          </a:xfrm>
          <a:prstGeom prst="rect">
            <a:avLst/>
          </a:prstGeom>
        </p:spPr>
        <p:txBody>
          <a:bodyPr wrap="square">
            <a:spAutoFit/>
          </a:bodyPr>
          <a:lstStyle/>
          <a:p>
            <a:pPr marL="342900" indent="-342900">
              <a:lnSpc>
                <a:spcPts val="1575"/>
              </a:lnSpc>
              <a:spcAft>
                <a:spcPts val="0"/>
              </a:spcAft>
              <a:buFont typeface="Wingdings" panose="05000000000000000000" pitchFamily="2" charset="2"/>
              <a:buChar char="Ø"/>
            </a:pPr>
            <a:r>
              <a:rPr lang="zh-CN"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齿顶高系数</a:t>
            </a:r>
            <a:r>
              <a:rPr lang="en-US" altLang="zh-CN" sz="20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f</a:t>
            </a:r>
            <a:r>
              <a:rPr lang="en-US"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=1</a:t>
            </a:r>
            <a:r>
              <a:rPr lang="zh-CN"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、啮合角</a:t>
            </a:r>
            <a:r>
              <a:rPr lang="en-US" altLang="zh-CN" sz="20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α</a:t>
            </a:r>
            <a:r>
              <a:rPr lang="en-US"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=20°</a:t>
            </a:r>
            <a:r>
              <a:rPr lang="zh-CN"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的标准渐开线齿轮副的内齿轮泵的排量</a:t>
            </a:r>
            <a:r>
              <a:rPr lang="zh-CN" altLang="en-US"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zh-CN" sz="2000" dirty="0">
              <a:solidFill>
                <a:srgbClr val="000000"/>
              </a:solidFill>
              <a:effectLst/>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1" name="矩形 10"/>
              <p:cNvSpPr/>
              <p:nvPr/>
            </p:nvSpPr>
            <p:spPr>
              <a:xfrm>
                <a:off x="971600" y="1819708"/>
                <a:ext cx="4106765" cy="78386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𝑉</m:t>
                      </m:r>
                      <m:r>
                        <a:rPr lang="zh-CN" altLang="en-US" sz="2000" i="0">
                          <a:latin typeface="Cambria Math" panose="02040503050406030204" pitchFamily="18" charset="0"/>
                        </a:rPr>
                        <m:t>=</m:t>
                      </m:r>
                      <m:r>
                        <m:rPr>
                          <m:sty m:val="p"/>
                        </m:rPr>
                        <a:rPr lang="zh-CN" altLang="en-US" sz="2000" i="0">
                          <a:latin typeface="Cambria Math" panose="02040503050406030204" pitchFamily="18" charset="0"/>
                        </a:rPr>
                        <m:t>π</m:t>
                      </m:r>
                      <m:r>
                        <a:rPr lang="zh-CN" altLang="en-US" sz="2000" i="1">
                          <a:latin typeface="Cambria Math" panose="02040503050406030204" pitchFamily="18" charset="0"/>
                        </a:rPr>
                        <m:t>𝐵</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𝑚</m:t>
                          </m:r>
                        </m:e>
                        <m:sup>
                          <m:r>
                            <a:rPr lang="zh-CN" altLang="en-US" sz="2000" i="0">
                              <a:latin typeface="Cambria Math" panose="02040503050406030204" pitchFamily="18" charset="0"/>
                            </a:rPr>
                            <m:t>2</m:t>
                          </m:r>
                        </m:sup>
                      </m:sSup>
                      <m:d>
                        <m:dPr>
                          <m:ctrlPr>
                            <a:rPr lang="zh-CN" altLang="en-US" sz="2000" i="1">
                              <a:latin typeface="Cambria Math" panose="02040503050406030204" pitchFamily="18" charset="0"/>
                            </a:rPr>
                          </m:ctrlPr>
                        </m:dPr>
                        <m:e>
                          <m:r>
                            <a:rPr lang="zh-CN" altLang="en-US" sz="2000" i="0">
                              <a:latin typeface="Cambria Math" panose="02040503050406030204" pitchFamily="18" charset="0"/>
                            </a:rPr>
                            <m:t>4</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𝑧</m:t>
                              </m:r>
                            </m:e>
                            <m:sub>
                              <m:r>
                                <a:rPr lang="zh-CN" altLang="en-US" sz="2000" i="0">
                                  <a:latin typeface="Cambria Math" panose="02040503050406030204" pitchFamily="18" charset="0"/>
                                </a:rPr>
                                <m:t>1</m:t>
                              </m:r>
                            </m:sub>
                          </m:sSub>
                          <m:r>
                            <m:rPr>
                              <m:nor/>
                            </m:rP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𝑧</m:t>
                                  </m:r>
                                </m:e>
                                <m:sub>
                                  <m:r>
                                    <a:rPr lang="zh-CN" altLang="en-US" sz="2000" i="0">
                                      <a:latin typeface="Cambria Math" panose="02040503050406030204" pitchFamily="18" charset="0"/>
                                    </a:rPr>
                                    <m:t>1</m:t>
                                  </m:r>
                                </m:sub>
                              </m:sSub>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𝑧</m:t>
                                  </m:r>
                                </m:e>
                                <m:sub>
                                  <m:r>
                                    <a:rPr lang="zh-CN" altLang="en-US" sz="2000" i="0">
                                      <a:latin typeface="Cambria Math" panose="02040503050406030204" pitchFamily="18" charset="0"/>
                                    </a:rPr>
                                    <m:t>2</m:t>
                                  </m:r>
                                </m:sub>
                              </m:sSub>
                            </m:den>
                          </m:f>
                          <m:r>
                            <m:rPr>
                              <m:nor/>
                            </m:rPr>
                            <a:rPr lang="zh-CN" altLang="en-US" sz="2000" i="1">
                              <a:latin typeface="Cambria Math" panose="02040503050406030204" pitchFamily="18" charset="0"/>
                            </a:rPr>
                            <m:t>−</m:t>
                          </m:r>
                          <m:r>
                            <a:rPr lang="zh-CN" altLang="en-US" sz="2000" i="0">
                              <a:latin typeface="Cambria Math" panose="02040503050406030204" pitchFamily="18" charset="0"/>
                            </a:rPr>
                            <m:t>0</m:t>
                          </m:r>
                          <m:r>
                            <m:rPr>
                              <m:nor/>
                            </m:rPr>
                            <a:rPr lang="zh-CN" altLang="en-US" sz="2000" i="1">
                              <a:latin typeface="Cambria Math" panose="02040503050406030204" pitchFamily="18" charset="0"/>
                            </a:rPr>
                            <m:t>.</m:t>
                          </m:r>
                          <m:r>
                            <a:rPr lang="zh-CN" altLang="en-US" sz="2000" i="0">
                              <a:latin typeface="Cambria Math" panose="02040503050406030204" pitchFamily="18" charset="0"/>
                            </a:rPr>
                            <m:t>75</m:t>
                          </m:r>
                        </m:e>
                      </m:d>
                      <m:r>
                        <a:rPr lang="zh-CN" altLang="en-US" sz="2000" i="0">
                          <a:latin typeface="Cambria Math" panose="02040503050406030204" pitchFamily="18" charset="0"/>
                        </a:rPr>
                        <m:t>×</m:t>
                      </m:r>
                      <m:r>
                        <a:rPr lang="zh-CN" altLang="en-US" sz="2000" i="0">
                          <a:latin typeface="Cambria Math" panose="02040503050406030204" pitchFamily="18" charset="0"/>
                        </a:rPr>
                        <m:t>1</m:t>
                      </m:r>
                      <m:sSup>
                        <m:sSupPr>
                          <m:ctrlPr>
                            <a:rPr lang="zh-CN" altLang="en-US" sz="2000" i="1">
                              <a:latin typeface="Cambria Math" panose="02040503050406030204" pitchFamily="18" charset="0"/>
                            </a:rPr>
                          </m:ctrlPr>
                        </m:sSupPr>
                        <m:e>
                          <m:r>
                            <a:rPr lang="zh-CN" altLang="en-US" sz="2000" i="0">
                              <a:latin typeface="Cambria Math" panose="02040503050406030204" pitchFamily="18" charset="0"/>
                            </a:rPr>
                            <m:t>0</m:t>
                          </m:r>
                        </m:e>
                        <m:sup>
                          <m:r>
                            <m:rPr>
                              <m:nor/>
                            </m:rPr>
                            <a:rPr lang="zh-CN" altLang="en-US" sz="2000" i="1">
                              <a:latin typeface="Cambria Math" panose="02040503050406030204" pitchFamily="18" charset="0"/>
                            </a:rPr>
                            <m:t>−</m:t>
                          </m:r>
                          <m:r>
                            <a:rPr lang="zh-CN" altLang="en-US" sz="2000" i="0">
                              <a:latin typeface="Cambria Math" panose="02040503050406030204" pitchFamily="18" charset="0"/>
                            </a:rPr>
                            <m:t>3</m:t>
                          </m:r>
                        </m:sup>
                      </m:sSup>
                    </m:oMath>
                  </m:oMathPara>
                </a14:m>
                <a:endParaRPr lang="zh-CN" altLang="en-US" sz="2000" dirty="0"/>
              </a:p>
            </p:txBody>
          </p:sp>
        </mc:Choice>
        <mc:Fallback>
          <p:sp>
            <p:nvSpPr>
              <p:cNvPr id="11" name="矩形 10"/>
              <p:cNvSpPr>
                <a:spLocks noRot="1" noChangeAspect="1" noMove="1" noResize="1" noEditPoints="1" noAdjustHandles="1" noChangeArrowheads="1" noChangeShapeType="1" noTextEdit="1"/>
              </p:cNvSpPr>
              <p:nvPr/>
            </p:nvSpPr>
            <p:spPr>
              <a:xfrm>
                <a:off x="971600" y="1819708"/>
                <a:ext cx="4106765" cy="783869"/>
              </a:xfrm>
              <a:prstGeom prst="rect">
                <a:avLst/>
              </a:prstGeom>
              <a:blipFill rotWithShape="1">
                <a:blip r:embed="rId1"/>
                <a:stretch>
                  <a:fillRect l="-1" t="-55" r="7" b="10"/>
                </a:stretch>
              </a:blipFill>
            </p:spPr>
            <p:txBody>
              <a:bodyPr/>
              <a:lstStyle/>
              <a:p>
                <a:r>
                  <a:rPr lang="zh-CN" altLang="en-US">
                    <a:noFill/>
                  </a:rPr>
                  <a:t> </a:t>
                </a:r>
              </a:p>
            </p:txBody>
          </p:sp>
        </mc:Fallback>
      </mc:AlternateContent>
      <p:sp>
        <p:nvSpPr>
          <p:cNvPr id="12" name="矩形 11"/>
          <p:cNvSpPr/>
          <p:nvPr/>
        </p:nvSpPr>
        <p:spPr>
          <a:xfrm>
            <a:off x="5955121" y="1821227"/>
            <a:ext cx="3009365" cy="689997"/>
          </a:xfrm>
          <a:prstGeom prst="rect">
            <a:avLst/>
          </a:prstGeom>
        </p:spPr>
        <p:txBody>
          <a:bodyPr wrap="square">
            <a:spAutoFit/>
          </a:bodyPr>
          <a:lstStyle/>
          <a:p>
            <a:pPr indent="266700">
              <a:lnSpc>
                <a:spcPts val="1575"/>
              </a:lnSpc>
              <a:spcAft>
                <a:spcPts val="0"/>
              </a:spcAft>
            </a:pPr>
            <a:r>
              <a:rPr lang="en-US" altLang="zh-CN" sz="1200" i="1" dirty="0">
                <a:solidFill>
                  <a:srgbClr val="FF0000"/>
                </a:solidFill>
                <a:ea typeface="黑体" panose="02010609060101010101" pitchFamily="49" charset="-122"/>
                <a:cs typeface="Times New Roman" panose="02020603050405020304" pitchFamily="18" charset="0"/>
              </a:rPr>
              <a:t>z</a:t>
            </a:r>
            <a:r>
              <a:rPr lang="en-US" altLang="zh-CN" sz="1200" baseline="-25000" dirty="0">
                <a:solidFill>
                  <a:srgbClr val="FF0000"/>
                </a:solidFill>
                <a:ea typeface="黑体" panose="02010609060101010101" pitchFamily="49" charset="-122"/>
                <a:cs typeface="Times New Roman" panose="02020603050405020304" pitchFamily="18" charset="0"/>
              </a:rPr>
              <a:t>1</a:t>
            </a:r>
            <a:r>
              <a:rPr lang="zh-CN" altLang="zh-CN" sz="1200" dirty="0">
                <a:solidFill>
                  <a:srgbClr val="FF0000"/>
                </a:solidFill>
                <a:ea typeface="黑体" panose="02010609060101010101" pitchFamily="49" charset="-122"/>
                <a:cs typeface="Times New Roman" panose="02020603050405020304" pitchFamily="18" charset="0"/>
              </a:rPr>
              <a:t>、</a:t>
            </a:r>
            <a:r>
              <a:rPr lang="en-US" altLang="zh-CN" sz="1200" i="1" dirty="0">
                <a:solidFill>
                  <a:srgbClr val="FF0000"/>
                </a:solidFill>
                <a:ea typeface="黑体" panose="02010609060101010101" pitchFamily="49" charset="-122"/>
                <a:cs typeface="Times New Roman" panose="02020603050405020304" pitchFamily="18" charset="0"/>
              </a:rPr>
              <a:t>z</a:t>
            </a:r>
            <a:r>
              <a:rPr lang="en-US" altLang="zh-CN" sz="1200" baseline="-25000" dirty="0">
                <a:solidFill>
                  <a:srgbClr val="FF0000"/>
                </a:solidFill>
                <a:ea typeface="黑体" panose="02010609060101010101" pitchFamily="49" charset="-122"/>
                <a:cs typeface="Times New Roman" panose="02020603050405020304" pitchFamily="18" charset="0"/>
              </a:rPr>
              <a:t>2</a:t>
            </a:r>
            <a:r>
              <a:rPr lang="en-US" altLang="zh-CN" sz="1200" dirty="0">
                <a:solidFill>
                  <a:srgbClr val="FF0000"/>
                </a:solidFill>
                <a:ea typeface="黑体" panose="02010609060101010101" pitchFamily="49" charset="-122"/>
                <a:cs typeface="Times New Roman" panose="02020603050405020304" pitchFamily="18" charset="0"/>
              </a:rPr>
              <a:t>——</a:t>
            </a:r>
            <a:r>
              <a:rPr lang="zh-CN" altLang="zh-CN" sz="1200" dirty="0">
                <a:solidFill>
                  <a:srgbClr val="FF0000"/>
                </a:solidFill>
                <a:ea typeface="黑体" panose="02010609060101010101" pitchFamily="49" charset="-122"/>
                <a:cs typeface="Times New Roman" panose="02020603050405020304" pitchFamily="18" charset="0"/>
              </a:rPr>
              <a:t>小齿轮和内齿轮的齿数</a:t>
            </a:r>
            <a:r>
              <a:rPr lang="en-US" altLang="zh-CN" sz="1200" dirty="0">
                <a:solidFill>
                  <a:srgbClr val="FF0000"/>
                </a:solidFill>
                <a:ea typeface="黑体" panose="02010609060101010101" pitchFamily="49" charset="-122"/>
                <a:cs typeface="Times New Roman" panose="02020603050405020304" pitchFamily="18" charset="0"/>
              </a:rPr>
              <a:t>;</a:t>
            </a:r>
            <a:endParaRPr lang="en-US" altLang="zh-CN" sz="1200" dirty="0">
              <a:solidFill>
                <a:srgbClr val="FF0000"/>
              </a:solidFill>
              <a:ea typeface="黑体" panose="02010609060101010101" pitchFamily="49" charset="-122"/>
              <a:cs typeface="Times New Roman" panose="02020603050405020304" pitchFamily="18" charset="0"/>
            </a:endParaRPr>
          </a:p>
          <a:p>
            <a:pPr indent="266700">
              <a:lnSpc>
                <a:spcPts val="1575"/>
              </a:lnSpc>
              <a:spcAft>
                <a:spcPts val="0"/>
              </a:spcAft>
            </a:pPr>
            <a:r>
              <a:rPr lang="en-US" altLang="zh-CN" sz="1200" i="1" dirty="0">
                <a:solidFill>
                  <a:srgbClr val="FF0000"/>
                </a:solidFill>
                <a:ea typeface="黑体" panose="02010609060101010101" pitchFamily="49" charset="-122"/>
                <a:cs typeface="Times New Roman" panose="02020603050405020304" pitchFamily="18" charset="0"/>
              </a:rPr>
              <a:t>B</a:t>
            </a:r>
            <a:r>
              <a:rPr lang="en-US" altLang="zh-CN" sz="1200" dirty="0">
                <a:solidFill>
                  <a:srgbClr val="FF0000"/>
                </a:solidFill>
                <a:ea typeface="黑体" panose="02010609060101010101" pitchFamily="49" charset="-122"/>
                <a:cs typeface="Times New Roman" panose="02020603050405020304" pitchFamily="18" charset="0"/>
              </a:rPr>
              <a:t>——</a:t>
            </a:r>
            <a:r>
              <a:rPr lang="zh-CN" altLang="zh-CN" sz="1200" dirty="0">
                <a:solidFill>
                  <a:srgbClr val="FF0000"/>
                </a:solidFill>
                <a:ea typeface="黑体" panose="02010609060101010101" pitchFamily="49" charset="-122"/>
                <a:cs typeface="Times New Roman" panose="02020603050405020304" pitchFamily="18" charset="0"/>
              </a:rPr>
              <a:t>齿宽</a:t>
            </a:r>
            <a:r>
              <a:rPr lang="en-US" altLang="zh-CN" sz="1200" dirty="0">
                <a:solidFill>
                  <a:srgbClr val="FF0000"/>
                </a:solidFill>
                <a:ea typeface="黑体" panose="02010609060101010101" pitchFamily="49" charset="-122"/>
                <a:cs typeface="Times New Roman" panose="02020603050405020304" pitchFamily="18" charset="0"/>
              </a:rPr>
              <a:t>,</a:t>
            </a:r>
            <a:r>
              <a:rPr lang="zh-CN" altLang="zh-CN" sz="1200" dirty="0">
                <a:solidFill>
                  <a:srgbClr val="FF0000"/>
                </a:solidFill>
                <a:ea typeface="黑体" panose="02010609060101010101" pitchFamily="49" charset="-122"/>
                <a:cs typeface="Times New Roman" panose="02020603050405020304" pitchFamily="18" charset="0"/>
              </a:rPr>
              <a:t>单位为</a:t>
            </a:r>
            <a:r>
              <a:rPr lang="en-US" altLang="zh-CN" sz="1200" dirty="0">
                <a:solidFill>
                  <a:srgbClr val="FF0000"/>
                </a:solidFill>
                <a:ea typeface="黑体" panose="02010609060101010101" pitchFamily="49" charset="-122"/>
                <a:cs typeface="Times New Roman" panose="02020603050405020304" pitchFamily="18" charset="0"/>
              </a:rPr>
              <a:t>mm;</a:t>
            </a:r>
            <a:endParaRPr lang="en-US" altLang="zh-CN" sz="1200" dirty="0">
              <a:solidFill>
                <a:srgbClr val="FF0000"/>
              </a:solidFill>
              <a:ea typeface="黑体" panose="02010609060101010101" pitchFamily="49" charset="-122"/>
              <a:cs typeface="Times New Roman" panose="02020603050405020304" pitchFamily="18" charset="0"/>
            </a:endParaRPr>
          </a:p>
          <a:p>
            <a:pPr indent="266700">
              <a:lnSpc>
                <a:spcPts val="1575"/>
              </a:lnSpc>
              <a:spcAft>
                <a:spcPts val="0"/>
              </a:spcAft>
            </a:pPr>
            <a:r>
              <a:rPr lang="en-US" altLang="zh-CN" sz="1200" i="1" dirty="0">
                <a:solidFill>
                  <a:srgbClr val="FF0000"/>
                </a:solidFill>
                <a:ea typeface="黑体" panose="02010609060101010101" pitchFamily="49" charset="-122"/>
                <a:cs typeface="Times New Roman" panose="02020603050405020304" pitchFamily="18" charset="0"/>
              </a:rPr>
              <a:t>m</a:t>
            </a:r>
            <a:r>
              <a:rPr lang="en-US" altLang="zh-CN" sz="1200" dirty="0">
                <a:solidFill>
                  <a:srgbClr val="FF0000"/>
                </a:solidFill>
                <a:ea typeface="黑体" panose="02010609060101010101" pitchFamily="49" charset="-122"/>
                <a:cs typeface="Times New Roman" panose="02020603050405020304" pitchFamily="18" charset="0"/>
              </a:rPr>
              <a:t>——</a:t>
            </a:r>
            <a:r>
              <a:rPr lang="zh-CN" altLang="zh-CN" sz="1200" dirty="0">
                <a:solidFill>
                  <a:srgbClr val="FF0000"/>
                </a:solidFill>
                <a:ea typeface="黑体" panose="02010609060101010101" pitchFamily="49" charset="-122"/>
                <a:cs typeface="Times New Roman" panose="02020603050405020304" pitchFamily="18" charset="0"/>
              </a:rPr>
              <a:t>齿轮模数</a:t>
            </a:r>
            <a:r>
              <a:rPr lang="en-US" altLang="zh-CN" sz="1200" dirty="0">
                <a:solidFill>
                  <a:srgbClr val="FF0000"/>
                </a:solidFill>
                <a:ea typeface="黑体" panose="02010609060101010101" pitchFamily="49" charset="-122"/>
                <a:cs typeface="Times New Roman" panose="02020603050405020304" pitchFamily="18" charset="0"/>
              </a:rPr>
              <a:t>,</a:t>
            </a:r>
            <a:r>
              <a:rPr lang="zh-CN" altLang="zh-CN" sz="1200" dirty="0">
                <a:solidFill>
                  <a:srgbClr val="FF0000"/>
                </a:solidFill>
                <a:ea typeface="黑体" panose="02010609060101010101" pitchFamily="49" charset="-122"/>
                <a:cs typeface="Times New Roman" panose="02020603050405020304" pitchFamily="18" charset="0"/>
              </a:rPr>
              <a:t>单位为</a:t>
            </a:r>
            <a:r>
              <a:rPr lang="en-US" altLang="zh-CN" sz="1200" dirty="0">
                <a:solidFill>
                  <a:srgbClr val="FF0000"/>
                </a:solidFill>
                <a:ea typeface="黑体" panose="02010609060101010101" pitchFamily="49" charset="-122"/>
                <a:cs typeface="Times New Roman" panose="02020603050405020304" pitchFamily="18" charset="0"/>
              </a:rPr>
              <a:t>mm</a:t>
            </a:r>
            <a:r>
              <a:rPr lang="zh-CN" altLang="zh-CN" sz="1200" dirty="0">
                <a:solidFill>
                  <a:srgbClr val="FF0000"/>
                </a:solidFill>
                <a:ea typeface="黑体" panose="02010609060101010101" pitchFamily="49" charset="-122"/>
                <a:cs typeface="Times New Roman" panose="02020603050405020304" pitchFamily="18" charset="0"/>
              </a:rPr>
              <a:t>。</a:t>
            </a:r>
            <a:endParaRPr lang="zh-CN" altLang="zh-CN" sz="1200" dirty="0">
              <a:solidFill>
                <a:srgbClr val="FF0000"/>
              </a:solidFill>
              <a:effectLst/>
              <a:ea typeface="方正书宋_GBK"/>
              <a:cs typeface="Times New Roman" panose="02020603050405020304" pitchFamily="18" charset="0"/>
            </a:endParaRPr>
          </a:p>
        </p:txBody>
      </p:sp>
      <p:sp>
        <p:nvSpPr>
          <p:cNvPr id="13" name="矩形 12"/>
          <p:cNvSpPr/>
          <p:nvPr/>
        </p:nvSpPr>
        <p:spPr>
          <a:xfrm>
            <a:off x="369465" y="2541217"/>
            <a:ext cx="8405069" cy="955903"/>
          </a:xfrm>
          <a:prstGeom prst="rect">
            <a:avLst/>
          </a:prstGeom>
        </p:spPr>
        <p:txBody>
          <a:bodyPr wrap="square">
            <a:spAutoFit/>
          </a:bodyPr>
          <a:lstStyle/>
          <a:p>
            <a:pPr marL="171450" indent="-171450">
              <a:lnSpc>
                <a:spcPct val="150000"/>
              </a:lnSpc>
              <a:spcAft>
                <a:spcPts val="0"/>
              </a:spcAft>
              <a:buFont typeface="Wingdings" panose="05000000000000000000" pitchFamily="2" charset="2"/>
              <a:buChar char="Ø"/>
            </a:pPr>
            <a:r>
              <a:rPr lang="zh-CN"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内啮合摆线齿轮泵的排量</a:t>
            </a:r>
            <a:r>
              <a:rPr lang="en-US" altLang="zh-CN" sz="20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V</a:t>
            </a:r>
            <a:r>
              <a:rPr lang="en-US"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单位为</a:t>
            </a:r>
            <a:r>
              <a:rPr lang="en-US"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mL/r)</a:t>
            </a:r>
            <a:r>
              <a:rPr lang="zh-CN"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可按下式近似计算内啮合摆线齿轮泵的排量</a:t>
            </a:r>
            <a:r>
              <a:rPr lang="en-US" altLang="zh-CN" sz="2000" i="1" dirty="0">
                <a:solidFill>
                  <a:srgbClr val="000000"/>
                </a:solidFill>
                <a:latin typeface="黑体" panose="02010609060101010101" pitchFamily="49" charset="-122"/>
                <a:ea typeface="黑体" panose="02010609060101010101" pitchFamily="49" charset="-122"/>
                <a:cs typeface="Times New Roman" panose="02020603050405020304" pitchFamily="18" charset="0"/>
              </a:rPr>
              <a:t>V</a:t>
            </a:r>
            <a:r>
              <a:rPr lang="en-US"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a:t>
            </a:r>
            <a:r>
              <a:rPr lang="zh-CN"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单位为</a:t>
            </a:r>
            <a:r>
              <a:rPr lang="en-US"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mL/r)</a:t>
            </a:r>
            <a:r>
              <a:rPr lang="zh-CN"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rPr>
              <a:t>可按下式近似计算</a:t>
            </a:r>
            <a:endParaRPr lang="zh-CN" altLang="zh-CN" sz="2000" dirty="0">
              <a:solidFill>
                <a:srgbClr val="000000"/>
              </a:solidFill>
              <a:latin typeface="黑体" panose="02010609060101010101" pitchFamily="49" charset="-122"/>
              <a:ea typeface="黑体" panose="02010609060101010101" pitchFamily="49" charset="-122"/>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矩形 13"/>
              <p:cNvSpPr/>
              <p:nvPr/>
            </p:nvSpPr>
            <p:spPr>
              <a:xfrm>
                <a:off x="1181368" y="3629656"/>
                <a:ext cx="3687228"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𝑉</m:t>
                      </m:r>
                      <m:r>
                        <a:rPr lang="zh-CN" altLang="en-US" sz="2000" i="0">
                          <a:latin typeface="Cambria Math" panose="02040503050406030204" pitchFamily="18" charset="0"/>
                        </a:rPr>
                        <m:t>=</m:t>
                      </m:r>
                      <m:r>
                        <a:rPr lang="zh-CN" altLang="en-US" sz="2000" i="0">
                          <a:latin typeface="Cambria Math" panose="02040503050406030204" pitchFamily="18" charset="0"/>
                        </a:rPr>
                        <m:t>2</m:t>
                      </m:r>
                      <m:r>
                        <m:rPr>
                          <m:sty m:val="p"/>
                        </m:rPr>
                        <a:rPr lang="zh-CN" altLang="en-US" sz="2000" i="0">
                          <a:latin typeface="Cambria Math" panose="02040503050406030204" pitchFamily="18" charset="0"/>
                        </a:rPr>
                        <m:t>π</m:t>
                      </m:r>
                      <m:r>
                        <a:rPr lang="zh-CN" altLang="en-US" sz="2000" i="1">
                          <a:latin typeface="Cambria Math" panose="02040503050406030204" pitchFamily="18" charset="0"/>
                        </a:rPr>
                        <m:t>𝑒𝐵</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𝐷</m:t>
                          </m:r>
                        </m:e>
                        <m:sub>
                          <m:r>
                            <a:rPr lang="zh-CN" altLang="en-US" sz="2000" i="0">
                              <a:latin typeface="Cambria Math" panose="02040503050406030204" pitchFamily="18" charset="0"/>
                            </a:rPr>
                            <m:t>2</m:t>
                          </m:r>
                        </m:sub>
                      </m:sSub>
                      <m:r>
                        <m:rPr>
                          <m:nor/>
                        </m:rP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𝑧</m:t>
                          </m:r>
                        </m:e>
                        <m:sub>
                          <m:r>
                            <a:rPr lang="zh-CN" altLang="en-US" sz="2000" i="0">
                              <a:latin typeface="Cambria Math" panose="02040503050406030204" pitchFamily="18" charset="0"/>
                            </a:rPr>
                            <m:t>2</m:t>
                          </m:r>
                        </m:sub>
                      </m:sSub>
                      <m:r>
                        <m:rPr>
                          <m:nor/>
                        </m:rPr>
                        <a:rPr lang="zh-CN" altLang="en-US" sz="2000" i="1">
                          <a:latin typeface="Cambria Math" panose="02040503050406030204" pitchFamily="18" charset="0"/>
                        </a:rPr>
                        <m:t>−</m:t>
                      </m:r>
                      <m:r>
                        <a:rPr lang="zh-CN" altLang="en-US" sz="2000" i="0">
                          <a:latin typeface="Cambria Math" panose="02040503050406030204" pitchFamily="18" charset="0"/>
                        </a:rPr>
                        <m:t>0</m:t>
                      </m:r>
                      <m:r>
                        <m:rPr>
                          <m:nor/>
                        </m:rPr>
                        <a:rPr lang="zh-CN" altLang="en-US" sz="2000" i="1">
                          <a:latin typeface="Cambria Math" panose="02040503050406030204" pitchFamily="18" charset="0"/>
                        </a:rPr>
                        <m:t>.</m:t>
                      </m:r>
                      <m:r>
                        <a:rPr lang="zh-CN" altLang="en-US" sz="2000" i="0">
                          <a:latin typeface="Cambria Math" panose="02040503050406030204" pitchFamily="18" charset="0"/>
                        </a:rPr>
                        <m:t>125</m:t>
                      </m:r>
                      <m:r>
                        <m:rPr>
                          <m:nor/>
                        </m:rPr>
                        <a:rPr lang="zh-CN" altLang="en-US" sz="2000" i="1">
                          <a:latin typeface="Cambria Math" panose="02040503050406030204" pitchFamily="18" charset="0"/>
                        </a:rPr>
                        <m:t>)</m:t>
                      </m:r>
                      <m:r>
                        <a:rPr lang="zh-CN" altLang="en-US" sz="2000" i="0">
                          <a:latin typeface="Cambria Math" panose="02040503050406030204" pitchFamily="18" charset="0"/>
                        </a:rPr>
                        <m:t>×</m:t>
                      </m:r>
                      <m:r>
                        <a:rPr lang="zh-CN" altLang="en-US" sz="2000" i="0">
                          <a:latin typeface="Cambria Math" panose="02040503050406030204" pitchFamily="18" charset="0"/>
                        </a:rPr>
                        <m:t>1</m:t>
                      </m:r>
                      <m:sSup>
                        <m:sSupPr>
                          <m:ctrlPr>
                            <a:rPr lang="zh-CN" altLang="en-US" sz="2000" i="1">
                              <a:latin typeface="Cambria Math" panose="02040503050406030204" pitchFamily="18" charset="0"/>
                            </a:rPr>
                          </m:ctrlPr>
                        </m:sSupPr>
                        <m:e>
                          <m:r>
                            <a:rPr lang="zh-CN" altLang="en-US" sz="2000" i="0">
                              <a:latin typeface="Cambria Math" panose="02040503050406030204" pitchFamily="18" charset="0"/>
                            </a:rPr>
                            <m:t>0</m:t>
                          </m:r>
                        </m:e>
                        <m:sup>
                          <m:r>
                            <m:rPr>
                              <m:nor/>
                            </m:rPr>
                            <a:rPr lang="zh-CN" altLang="en-US" sz="2000" i="1">
                              <a:latin typeface="Cambria Math" panose="02040503050406030204" pitchFamily="18" charset="0"/>
                            </a:rPr>
                            <m:t>−</m:t>
                          </m:r>
                          <m:r>
                            <a:rPr lang="zh-CN" altLang="en-US" sz="2000" i="0">
                              <a:latin typeface="Cambria Math" panose="02040503050406030204" pitchFamily="18" charset="0"/>
                            </a:rPr>
                            <m:t>3</m:t>
                          </m:r>
                        </m:sup>
                      </m:sSup>
                    </m:oMath>
                  </m:oMathPara>
                </a14:m>
                <a:endParaRPr lang="zh-CN" altLang="en-US" sz="2000" dirty="0"/>
              </a:p>
            </p:txBody>
          </p:sp>
        </mc:Choice>
        <mc:Fallback>
          <p:sp>
            <p:nvSpPr>
              <p:cNvPr id="14" name="矩形 13"/>
              <p:cNvSpPr>
                <a:spLocks noRot="1" noChangeAspect="1" noMove="1" noResize="1" noEditPoints="1" noAdjustHandles="1" noChangeArrowheads="1" noChangeShapeType="1" noTextEdit="1"/>
              </p:cNvSpPr>
              <p:nvPr/>
            </p:nvSpPr>
            <p:spPr>
              <a:xfrm>
                <a:off x="1181368" y="3629656"/>
                <a:ext cx="3687228" cy="400110"/>
              </a:xfrm>
              <a:prstGeom prst="rect">
                <a:avLst/>
              </a:prstGeom>
              <a:blipFill rotWithShape="1">
                <a:blip r:embed="rId2"/>
                <a:stretch>
                  <a:fillRect l="-7" t="-158" r="-1015" b="14"/>
                </a:stretch>
              </a:blipFill>
            </p:spPr>
            <p:txBody>
              <a:bodyPr/>
              <a:lstStyle/>
              <a:p>
                <a:r>
                  <a:rPr lang="zh-CN" altLang="en-US">
                    <a:noFill/>
                  </a:rPr>
                  <a:t> </a:t>
                </a:r>
              </a:p>
            </p:txBody>
          </p:sp>
        </mc:Fallback>
      </mc:AlternateContent>
      <p:sp>
        <p:nvSpPr>
          <p:cNvPr id="15" name="矩形 14"/>
          <p:cNvSpPr/>
          <p:nvPr/>
        </p:nvSpPr>
        <p:spPr>
          <a:xfrm>
            <a:off x="5903640" y="3418464"/>
            <a:ext cx="3240360" cy="899413"/>
          </a:xfrm>
          <a:prstGeom prst="rect">
            <a:avLst/>
          </a:prstGeom>
        </p:spPr>
        <p:txBody>
          <a:bodyPr wrap="square">
            <a:spAutoFit/>
          </a:bodyPr>
          <a:lstStyle/>
          <a:p>
            <a:pPr indent="266700">
              <a:lnSpc>
                <a:spcPts val="1575"/>
              </a:lnSpc>
              <a:spcAft>
                <a:spcPts val="0"/>
              </a:spcAft>
            </a:pP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啮合副的偏心距</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单位为</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mm; </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nSpc>
                <a:spcPts val="1575"/>
              </a:lnSpc>
              <a:spcAft>
                <a:spcPts val="0"/>
              </a:spcAft>
            </a:pPr>
            <a:r>
              <a:rPr lang="en-US" altLang="zh-CN" sz="1200" dirty="0">
                <a:solidFill>
                  <a:srgbClr val="FF0000"/>
                </a:solidFill>
                <a:latin typeface="NEU-BZ-S92"/>
                <a:ea typeface="黑体" panose="02010609060101010101" pitchFamily="49" charset="-122"/>
                <a:cs typeface="Times New Roman" panose="02020603050405020304" pitchFamily="18" charset="0"/>
              </a:rPr>
              <a:t> </a:t>
            </a: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齿宽</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单位为</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mm;</a:t>
            </a:r>
            <a:endParaRPr lang="en-US" altLang="zh-CN" sz="1200" dirty="0">
              <a:solidFill>
                <a:srgbClr val="FF0000"/>
              </a:solidFill>
              <a:latin typeface="NEU-BZ-S92"/>
              <a:ea typeface="黑体" panose="02010609060101010101" pitchFamily="49" charset="-122"/>
              <a:cs typeface="Times New Roman" panose="02020603050405020304" pitchFamily="18" charset="0"/>
            </a:endParaRPr>
          </a:p>
          <a:p>
            <a:pPr indent="266700">
              <a:lnSpc>
                <a:spcPts val="1575"/>
              </a:lnSpc>
              <a:spcAft>
                <a:spcPts val="0"/>
              </a:spcAft>
            </a:pP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内齿轮齿顶圆直径</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单位为</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mm;</a:t>
            </a:r>
            <a:r>
              <a:rPr lang="en-US" altLang="zh-CN" sz="1200" dirty="0">
                <a:solidFill>
                  <a:srgbClr val="FF0000"/>
                </a:solidFill>
                <a:latin typeface="NEU-BZ-S92"/>
                <a:ea typeface="黑体" panose="02010609060101010101" pitchFamily="49" charset="-122"/>
                <a:cs typeface="Times New Roman" panose="02020603050405020304" pitchFamily="18" charset="0"/>
              </a:rPr>
              <a:t> </a:t>
            </a:r>
            <a:endParaRPr lang="en-US" altLang="zh-CN" sz="1200" dirty="0">
              <a:solidFill>
                <a:srgbClr val="FF0000"/>
              </a:solidFill>
              <a:latin typeface="NEU-BZ-S92"/>
              <a:ea typeface="黑体" panose="02010609060101010101" pitchFamily="49" charset="-122"/>
              <a:cs typeface="Times New Roman" panose="02020603050405020304" pitchFamily="18" charset="0"/>
            </a:endParaRPr>
          </a:p>
          <a:p>
            <a:pPr indent="266700">
              <a:lnSpc>
                <a:spcPts val="1575"/>
              </a:lnSpc>
              <a:spcAft>
                <a:spcPts val="0"/>
              </a:spcAft>
            </a:pPr>
            <a:r>
              <a:rPr lang="en-US" altLang="zh-CN" sz="1200" dirty="0">
                <a:solidFill>
                  <a:srgbClr val="FF0000"/>
                </a:solidFill>
                <a:latin typeface="NEU-BZ-S92"/>
                <a:ea typeface="黑体" panose="02010609060101010101" pitchFamily="49" charset="-122"/>
                <a:cs typeface="Times New Roman" panose="02020603050405020304" pitchFamily="18" charset="0"/>
              </a:rPr>
              <a:t> </a:t>
            </a: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a:t>
            </a:r>
            <a:r>
              <a:rPr lang="en-US" altLang="zh-CN" sz="12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内齿轮齿数。</a:t>
            </a:r>
            <a:endParaRPr lang="zh-CN" altLang="zh-CN" sz="1200" dirty="0">
              <a:solidFill>
                <a:srgbClr val="FF0000"/>
              </a:solidFill>
              <a:effectLst/>
              <a:latin typeface="NEU-BZ-S92"/>
              <a:ea typeface="方正书宋_GBK"/>
              <a:cs typeface="Times New Roman" panose="02020603050405020304" pitchFamily="18" charset="0"/>
            </a:endParaRPr>
          </a:p>
        </p:txBody>
      </p:sp>
      <p:sp>
        <p:nvSpPr>
          <p:cNvPr id="18" name="矩形 17"/>
          <p:cNvSpPr/>
          <p:nvPr/>
        </p:nvSpPr>
        <p:spPr>
          <a:xfrm>
            <a:off x="477654" y="4067908"/>
            <a:ext cx="8405069" cy="2802562"/>
          </a:xfrm>
          <a:prstGeom prst="rect">
            <a:avLst/>
          </a:prstGeom>
        </p:spPr>
        <p:txBody>
          <a:bodyPr wrap="square">
            <a:spAutoFit/>
          </a:bodyPr>
          <a:lstStyle/>
          <a:p>
            <a:pPr marL="171450" indent="-171450" algn="just">
              <a:lnSpc>
                <a:spcPct val="150000"/>
              </a:lnSpc>
              <a:buFont typeface="Wingdings" panose="05000000000000000000" pitchFamily="2" charset="2"/>
              <a:buChar char="p"/>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结构紧凑</a:t>
            </a:r>
            <a:r>
              <a:rPr lang="en-US" altLang="zh-CN"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尺寸和质量都小</a:t>
            </a:r>
            <a:r>
              <a:rPr lang="en-US" altLang="zh-CN" sz="2000" dirty="0">
                <a:solidFill>
                  <a:srgbClr val="000000"/>
                </a:solidFill>
                <a:latin typeface="Times New Roman" panose="02020603050405020304" pitchFamily="18" charset="0"/>
                <a:ea typeface="黑体" panose="02010609060101010101" pitchFamily="49" charset="-122"/>
              </a:rPr>
              <a:t>;</a:t>
            </a:r>
            <a:endParaRPr lang="en-US" altLang="zh-CN" sz="2000" dirty="0">
              <a:solidFill>
                <a:srgbClr val="000000"/>
              </a:solidFill>
              <a:latin typeface="Times New Roman" panose="02020603050405020304" pitchFamily="18" charset="0"/>
              <a:ea typeface="黑体" panose="02010609060101010101" pitchFamily="49" charset="-122"/>
            </a:endParaRPr>
          </a:p>
          <a:p>
            <a:pPr marL="171450" indent="-171450" algn="just">
              <a:lnSpc>
                <a:spcPct val="150000"/>
              </a:lnSpc>
              <a:buFont typeface="Wingdings" panose="05000000000000000000" pitchFamily="2" charset="2"/>
              <a:buChar char="p"/>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齿轮同向旋转</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相对滑动速度小</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磨损小</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使用寿命长</a:t>
            </a:r>
            <a:r>
              <a:rPr lang="en-US" altLang="zh-CN" sz="2000" dirty="0">
                <a:solidFill>
                  <a:srgbClr val="000000"/>
                </a:solidFill>
                <a:latin typeface="Times New Roman" panose="02020603050405020304" pitchFamily="18" charset="0"/>
                <a:ea typeface="黑体" panose="02010609060101010101" pitchFamily="49" charset="-122"/>
              </a:rPr>
              <a:t>;</a:t>
            </a:r>
            <a:endParaRPr lang="en-US" altLang="zh-CN" sz="2000" dirty="0">
              <a:solidFill>
                <a:srgbClr val="000000"/>
              </a:solidFill>
              <a:latin typeface="Times New Roman" panose="02020603050405020304" pitchFamily="18" charset="0"/>
              <a:ea typeface="黑体" panose="02010609060101010101" pitchFamily="49" charset="-122"/>
            </a:endParaRPr>
          </a:p>
          <a:p>
            <a:pPr marL="171450" indent="-171450" algn="just">
              <a:lnSpc>
                <a:spcPct val="150000"/>
              </a:lnSpc>
              <a:buFont typeface="Wingdings" panose="05000000000000000000" pitchFamily="2" charset="2"/>
              <a:buChar char="p"/>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流量脉动小</a:t>
            </a:r>
            <a:r>
              <a:rPr lang="en-US" altLang="zh-CN"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因而压力脉动和噪声都较小</a:t>
            </a:r>
            <a:r>
              <a:rPr lang="en-US" altLang="zh-CN" sz="2000" dirty="0">
                <a:solidFill>
                  <a:srgbClr val="000000"/>
                </a:solidFill>
                <a:latin typeface="Times New Roman" panose="02020603050405020304" pitchFamily="18" charset="0"/>
                <a:ea typeface="黑体" panose="02010609060101010101" pitchFamily="49" charset="-122"/>
              </a:rPr>
              <a:t>;</a:t>
            </a:r>
            <a:endParaRPr lang="en-US" altLang="zh-CN" sz="2000" dirty="0">
              <a:solidFill>
                <a:srgbClr val="000000"/>
              </a:solidFill>
              <a:latin typeface="Times New Roman" panose="02020603050405020304" pitchFamily="18" charset="0"/>
              <a:ea typeface="黑体" panose="02010609060101010101" pitchFamily="49" charset="-122"/>
            </a:endParaRPr>
          </a:p>
          <a:p>
            <a:pPr marL="171450" indent="-171450" algn="just">
              <a:lnSpc>
                <a:spcPct val="150000"/>
              </a:lnSpc>
              <a:buFont typeface="Wingdings" panose="05000000000000000000" pitchFamily="2" charset="2"/>
              <a:buChar char="p"/>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油液在离心力作用下易充满齿间槽</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故允许高速旋转</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容积效率高。</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lgn="just">
              <a:lnSpc>
                <a:spcPct val="150000"/>
              </a:lnSpc>
              <a:buFont typeface="Wingdings" panose="05000000000000000000" pitchFamily="2" charset="2"/>
              <a:buChar char="p"/>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摆线内啮合齿轮泵结构更简单</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啮合重合度大</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传动平稳</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吸油条件更为良好。缺点是齿形复杂</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加工精度要求高</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因此造价较贵。</a:t>
            </a:r>
            <a:endParaRPr lang="zh-CN" altLang="en-US" sz="2000" dirty="0"/>
          </a:p>
        </p:txBody>
      </p:sp>
      <p:sp>
        <p:nvSpPr>
          <p:cNvPr id="23" name="文本框 22"/>
          <p:cNvSpPr txBox="1">
            <a:spLocks noChangeArrowheads="1"/>
          </p:cNvSpPr>
          <p:nvPr/>
        </p:nvSpPr>
        <p:spPr bwMode="auto">
          <a:xfrm>
            <a:off x="477654" y="727208"/>
            <a:ext cx="22828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（二）内啮合齿轮泵</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4" name="文本框 19"/>
          <p:cNvSpPr txBox="1">
            <a:spLocks noChangeArrowheads="1"/>
          </p:cNvSpPr>
          <p:nvPr/>
        </p:nvSpPr>
        <p:spPr bwMode="auto">
          <a:xfrm>
            <a:off x="107504" y="191455"/>
            <a:ext cx="82791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五、螺杆泵和内啮合齿轮泵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rgbClr val="C00000"/>
                </a:solidFill>
                <a:latin typeface="Times New Roman" panose="02020603050405020304" pitchFamily="18" charset="0"/>
                <a:ea typeface="黑体" panose="02010609060101010101" pitchFamily="49" charset="-122"/>
              </a:rPr>
              <a:t>第三节    叶片泵</a:t>
            </a:r>
            <a:endParaRPr lang="zh-CN" altLang="en-US" sz="3200" dirty="0">
              <a:solidFill>
                <a:srgbClr val="C00000"/>
              </a:solidFill>
              <a:latin typeface="Times New Roman" panose="02020603050405020304" pitchFamily="18" charset="0"/>
              <a:ea typeface="黑体" panose="02010609060101010101" pitchFamily="49" charset="-122"/>
            </a:endParaRPr>
          </a:p>
        </p:txBody>
      </p:sp>
      <p:sp>
        <p:nvSpPr>
          <p:cNvPr id="17" name="文本框 16"/>
          <p:cNvSpPr txBox="1">
            <a:spLocks noChangeArrowheads="1"/>
          </p:cNvSpPr>
          <p:nvPr/>
        </p:nvSpPr>
        <p:spPr bwMode="auto">
          <a:xfrm>
            <a:off x="251520" y="836712"/>
            <a:ext cx="25922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000" dirty="0">
                <a:solidFill>
                  <a:srgbClr val="184972"/>
                </a:solidFill>
                <a:latin typeface="Times New Roman" panose="02020603050405020304" pitchFamily="18" charset="0"/>
                <a:ea typeface="黑体" panose="02010609060101010101" pitchFamily="49" charset="-122"/>
              </a:rPr>
              <a:t>（一）工作原理</a:t>
            </a:r>
            <a:endParaRPr lang="zh-CN" altLang="en-US" sz="2000" dirty="0">
              <a:solidFill>
                <a:srgbClr val="184972"/>
              </a:solidFill>
              <a:latin typeface="Times New Roman" panose="02020603050405020304" pitchFamily="18" charset="0"/>
              <a:ea typeface="黑体" panose="02010609060101010101" pitchFamily="49" charset="-122"/>
            </a:endParaRPr>
          </a:p>
        </p:txBody>
      </p:sp>
      <p:pic>
        <p:nvPicPr>
          <p:cNvPr id="20" name="4T11.EPS" descr="id:2147504502;FounderCES"/>
          <p:cNvPicPr/>
          <p:nvPr/>
        </p:nvPicPr>
        <p:blipFill>
          <a:blip r:embed="rId1"/>
          <a:stretch>
            <a:fillRect/>
          </a:stretch>
        </p:blipFill>
        <p:spPr>
          <a:xfrm>
            <a:off x="5132828" y="826268"/>
            <a:ext cx="4104456" cy="3377711"/>
          </a:xfrm>
          <a:prstGeom prst="rect">
            <a:avLst/>
          </a:prstGeom>
        </p:spPr>
      </p:pic>
      <p:sp>
        <p:nvSpPr>
          <p:cNvPr id="21" name="矩形 20"/>
          <p:cNvSpPr/>
          <p:nvPr/>
        </p:nvSpPr>
        <p:spPr>
          <a:xfrm>
            <a:off x="5277022" y="4414482"/>
            <a:ext cx="3528392" cy="514115"/>
          </a:xfrm>
          <a:prstGeom prst="rect">
            <a:avLst/>
          </a:prstGeom>
        </p:spPr>
        <p:txBody>
          <a:bodyPr wrap="square">
            <a:spAutoFit/>
          </a:bodyPr>
          <a:lstStyle/>
          <a:p>
            <a:pPr indent="254000" algn="ctr">
              <a:lnSpc>
                <a:spcPts val="1575"/>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单作用叶片泵工作原理</a:t>
            </a:r>
            <a:endParaRPr lang="zh-CN" altLang="zh-CN" sz="1600" dirty="0">
              <a:solidFill>
                <a:srgbClr val="000000"/>
              </a:solidFill>
              <a:latin typeface="NEU-BZ-S92"/>
              <a:ea typeface="方正书宋_GBK"/>
              <a:cs typeface="Times New Roman" panose="02020603050405020304" pitchFamily="18" charset="0"/>
            </a:endParaRPr>
          </a:p>
          <a:p>
            <a:pPr algn="ctr">
              <a:lnSpc>
                <a:spcPts val="1575"/>
              </a:lnSpc>
              <a:spcAft>
                <a:spcPts val="0"/>
              </a:spcAft>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1—</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22" name="矩形 21"/>
          <p:cNvSpPr/>
          <p:nvPr/>
        </p:nvSpPr>
        <p:spPr>
          <a:xfrm>
            <a:off x="454268" y="1487736"/>
            <a:ext cx="4473079" cy="1879232"/>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泵由转子</a:t>
            </a:r>
            <a:r>
              <a:rPr lang="en-US" altLang="zh-CN" sz="2000" dirty="0">
                <a:solidFill>
                  <a:srgbClr val="000000"/>
                </a:solidFill>
                <a:latin typeface="Times New Roman" panose="02020603050405020304" pitchFamily="18" charset="0"/>
                <a:ea typeface="黑体" panose="02010609060101010101" pitchFamily="49" charset="-122"/>
              </a:rPr>
              <a:t>1</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a:t>
            </a:r>
            <a:r>
              <a:rPr lang="en-US" altLang="zh-CN" sz="2000" dirty="0">
                <a:solidFill>
                  <a:srgbClr val="000000"/>
                </a:solidFill>
                <a:latin typeface="Times New Roman" panose="02020603050405020304" pitchFamily="18" charset="0"/>
                <a:ea typeface="黑体" panose="02010609060101010101" pitchFamily="49" charset="-122"/>
              </a:rPr>
              <a:t>2</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a:t>
            </a:r>
            <a:r>
              <a:rPr lang="en-US" altLang="zh-CN" sz="2000" dirty="0">
                <a:solidFill>
                  <a:srgbClr val="000000"/>
                </a:solidFill>
                <a:latin typeface="Times New Roman" panose="02020603050405020304" pitchFamily="18" charset="0"/>
                <a:ea typeface="黑体" panose="02010609060101010101" pitchFamily="49" charset="-122"/>
              </a:rPr>
              <a:t>3</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、配油盘和端盖等主要零件组成。两相邻叶片、配油盘、定子和转子间形成的</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密封</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工作腔</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文本框 24"/>
          <p:cNvSpPr txBox="1"/>
          <p:nvPr/>
        </p:nvSpPr>
        <p:spPr>
          <a:xfrm>
            <a:off x="454268" y="3429000"/>
            <a:ext cx="4806280" cy="1880579"/>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图右侧的叶片向外伸出</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密封工作腔容积逐渐增大</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产生真空</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于是通过</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吸油</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口和配油盘上窗口将油吸入</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左侧</a:t>
            </a:r>
            <a:r>
              <a:rPr lang="zh-CN" altLang="en-US" sz="2000" dirty="0">
                <a:solidFill>
                  <a:srgbClr val="000000"/>
                </a:solidFill>
                <a:latin typeface="Times New Roman" panose="02020603050405020304" pitchFamily="18" charset="0"/>
                <a:ea typeface="黑体" panose="02010609060101010101" pitchFamily="49" charset="-122"/>
              </a:rPr>
              <a:t>，缩小，</a:t>
            </a:r>
            <a:r>
              <a:rPr lang="zh-CN" altLang="en-US" sz="2000" dirty="0">
                <a:solidFill>
                  <a:srgbClr val="C00000"/>
                </a:solidFill>
                <a:latin typeface="Times New Roman" panose="02020603050405020304" pitchFamily="18" charset="0"/>
                <a:ea typeface="黑体" panose="02010609060101010101" pitchFamily="49" charset="-122"/>
              </a:rPr>
              <a:t>排油</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p:nvPr/>
        </p:nvSpPr>
        <p:spPr>
          <a:xfrm>
            <a:off x="454268" y="5356372"/>
            <a:ext cx="8553042" cy="1418915"/>
          </a:xfrm>
          <a:prstGeom prst="rect">
            <a:avLst/>
          </a:prstGeom>
          <a:noFill/>
        </p:spPr>
        <p:txBody>
          <a:bodyPr wrap="square">
            <a:spAutoFit/>
          </a:bodyPr>
          <a:lstStyle/>
          <a:p>
            <a:pPr marL="285750" indent="-285750" algn="just">
              <a:lnSpc>
                <a:spcPct val="150000"/>
              </a:lnSpc>
              <a:buFont typeface="Wingdings" panose="05000000000000000000" pitchFamily="2" charset="2"/>
              <a:buChar char="p"/>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转子转</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一周，</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吸油压油各一次</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故称</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单作用泵</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转子上受有单方向的液压不平衡作用力</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故又称</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非平衡式泵</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。改变定子和转子间偏心的大小</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便可改变泵的排量</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故是</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变量泵</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36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rgbClr val="C00000"/>
                </a:solidFill>
                <a:latin typeface="Times New Roman" panose="02020603050405020304" pitchFamily="18" charset="0"/>
                <a:ea typeface="黑体" panose="02010609060101010101" pitchFamily="49" charset="-122"/>
              </a:rPr>
              <a:t>第三节    叶片泵</a:t>
            </a:r>
            <a:endParaRPr lang="zh-CN" altLang="en-US" sz="3200" dirty="0">
              <a:solidFill>
                <a:srgbClr val="C00000"/>
              </a:solidFill>
              <a:latin typeface="Times New Roman" panose="02020603050405020304" pitchFamily="18" charset="0"/>
              <a:ea typeface="黑体" panose="02010609060101010101" pitchFamily="49" charset="-122"/>
            </a:endParaRPr>
          </a:p>
        </p:txBody>
      </p:sp>
      <p:pic>
        <p:nvPicPr>
          <p:cNvPr id="20" name="4T11.EPS" descr="id:2147504502;FounderCES"/>
          <p:cNvPicPr/>
          <p:nvPr/>
        </p:nvPicPr>
        <p:blipFill>
          <a:blip r:embed="rId1"/>
          <a:stretch>
            <a:fillRect/>
          </a:stretch>
        </p:blipFill>
        <p:spPr>
          <a:xfrm>
            <a:off x="5011469" y="764704"/>
            <a:ext cx="4104456" cy="3377711"/>
          </a:xfrm>
          <a:prstGeom prst="rect">
            <a:avLst/>
          </a:prstGeom>
        </p:spPr>
      </p:pic>
      <p:sp>
        <p:nvSpPr>
          <p:cNvPr id="21" name="矩形 20"/>
          <p:cNvSpPr/>
          <p:nvPr/>
        </p:nvSpPr>
        <p:spPr>
          <a:xfrm>
            <a:off x="5011469" y="4437112"/>
            <a:ext cx="3528392" cy="514115"/>
          </a:xfrm>
          <a:prstGeom prst="rect">
            <a:avLst/>
          </a:prstGeom>
        </p:spPr>
        <p:txBody>
          <a:bodyPr wrap="square">
            <a:spAutoFit/>
          </a:bodyPr>
          <a:lstStyle/>
          <a:p>
            <a:pPr indent="254000" algn="ctr">
              <a:lnSpc>
                <a:spcPts val="1575"/>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单作用叶片泵工作原理</a:t>
            </a:r>
            <a:endParaRPr lang="zh-CN" altLang="zh-CN" sz="1600" dirty="0">
              <a:solidFill>
                <a:srgbClr val="000000"/>
              </a:solidFill>
              <a:latin typeface="NEU-BZ-S92"/>
              <a:ea typeface="方正书宋_GBK"/>
              <a:cs typeface="Times New Roman" panose="02020603050405020304" pitchFamily="18" charset="0"/>
            </a:endParaRPr>
          </a:p>
          <a:p>
            <a:pPr algn="ctr">
              <a:lnSpc>
                <a:spcPts val="1575"/>
              </a:lnSpc>
              <a:spcAft>
                <a:spcPts val="0"/>
              </a:spcAft>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1—</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26" name="文本框 25"/>
          <p:cNvSpPr txBox="1">
            <a:spLocks noChangeArrowheads="1"/>
          </p:cNvSpPr>
          <p:nvPr/>
        </p:nvSpPr>
        <p:spPr bwMode="auto">
          <a:xfrm>
            <a:off x="323528" y="764704"/>
            <a:ext cx="186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（二）排量计算</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7" name="矩形 26"/>
          <p:cNvSpPr/>
          <p:nvPr/>
        </p:nvSpPr>
        <p:spPr>
          <a:xfrm>
            <a:off x="323528" y="1329822"/>
            <a:ext cx="3608680" cy="501291"/>
          </a:xfrm>
          <a:prstGeom prst="rect">
            <a:avLst/>
          </a:prstGeom>
        </p:spPr>
        <p:txBody>
          <a:bodyPr wrap="none">
            <a:spAutoFit/>
          </a:bodyPr>
          <a:lstStyle/>
          <a:p>
            <a:pPr marL="342900" indent="-342900">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单作用叶片泵的排量近似为</a:t>
            </a:r>
            <a:endParaRPr lang="zh-CN" altLang="zh-CN" sz="20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矩形 27"/>
              <p:cNvSpPr/>
              <p:nvPr/>
            </p:nvSpPr>
            <p:spPr>
              <a:xfrm>
                <a:off x="731844" y="2174477"/>
                <a:ext cx="1504963"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𝑉</m:t>
                      </m:r>
                      <m:r>
                        <a:rPr lang="zh-CN" altLang="en-US" sz="2000" i="0">
                          <a:latin typeface="Cambria Math" panose="02040503050406030204" pitchFamily="18" charset="0"/>
                        </a:rPr>
                        <m:t>=</m:t>
                      </m:r>
                      <m:r>
                        <a:rPr lang="zh-CN" altLang="en-US" sz="2000" i="0">
                          <a:latin typeface="Cambria Math" panose="02040503050406030204" pitchFamily="18" charset="0"/>
                        </a:rPr>
                        <m:t>2</m:t>
                      </m:r>
                      <m:r>
                        <a:rPr lang="zh-CN" altLang="en-US" sz="2000" i="1">
                          <a:latin typeface="Cambria Math" panose="02040503050406030204" pitchFamily="18" charset="0"/>
                        </a:rPr>
                        <m:t>𝑏𝑒</m:t>
                      </m:r>
                      <m:r>
                        <m:rPr>
                          <m:sty m:val="p"/>
                        </m:rPr>
                        <a:rPr lang="zh-CN" altLang="en-US" sz="2000" i="0">
                          <a:latin typeface="Cambria Math" panose="02040503050406030204" pitchFamily="18" charset="0"/>
                        </a:rPr>
                        <m:t>π</m:t>
                      </m:r>
                      <m:r>
                        <a:rPr lang="zh-CN" altLang="en-US" sz="2000" i="1">
                          <a:latin typeface="Cambria Math" panose="02040503050406030204" pitchFamily="18" charset="0"/>
                        </a:rPr>
                        <m:t>𝐷</m:t>
                      </m:r>
                    </m:oMath>
                  </m:oMathPara>
                </a14:m>
                <a:endParaRPr lang="zh-CN" altLang="en-US" sz="2000" dirty="0"/>
              </a:p>
            </p:txBody>
          </p:sp>
        </mc:Choice>
        <mc:Fallback>
          <p:sp>
            <p:nvSpPr>
              <p:cNvPr id="28" name="矩形 27"/>
              <p:cNvSpPr>
                <a:spLocks noRot="1" noChangeAspect="1" noMove="1" noResize="1" noEditPoints="1" noAdjustHandles="1" noChangeArrowheads="1" noChangeShapeType="1" noTextEdit="1"/>
              </p:cNvSpPr>
              <p:nvPr/>
            </p:nvSpPr>
            <p:spPr>
              <a:xfrm>
                <a:off x="731844" y="2174477"/>
                <a:ext cx="1504963" cy="400110"/>
              </a:xfrm>
              <a:prstGeom prst="rect">
                <a:avLst/>
              </a:prstGeom>
              <a:blipFill rotWithShape="1">
                <a:blip r:embed="rId2"/>
                <a:stretch>
                  <a:fillRect l="-22" t="-59" r="22" b="74"/>
                </a:stretch>
              </a:blipFill>
            </p:spPr>
            <p:txBody>
              <a:bodyPr/>
              <a:lstStyle/>
              <a:p>
                <a:r>
                  <a:rPr lang="zh-CN" altLang="en-US">
                    <a:noFill/>
                  </a:rPr>
                  <a:t> </a:t>
                </a:r>
              </a:p>
            </p:txBody>
          </p:sp>
        </mc:Fallback>
      </mc:AlternateContent>
      <p:sp>
        <p:nvSpPr>
          <p:cNvPr id="29" name="矩形 28"/>
          <p:cNvSpPr/>
          <p:nvPr/>
        </p:nvSpPr>
        <p:spPr>
          <a:xfrm>
            <a:off x="2236807" y="1928672"/>
            <a:ext cx="2774662" cy="891719"/>
          </a:xfrm>
          <a:prstGeom prst="rect">
            <a:avLst/>
          </a:prstGeom>
        </p:spPr>
        <p:txBody>
          <a:bodyPr wrap="square">
            <a:spAutoFit/>
          </a:bodyPr>
          <a:lstStyle/>
          <a:p>
            <a:pPr indent="279400">
              <a:lnSpc>
                <a:spcPct val="150000"/>
              </a:lnSpc>
              <a:spcAft>
                <a:spcPts val="0"/>
              </a:spcAft>
            </a:pP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转子宽度</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279400">
              <a:lnSpc>
                <a:spcPct val="150000"/>
              </a:lnSpc>
              <a:spcAft>
                <a:spcPts val="0"/>
              </a:spcAft>
            </a:pP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转子和定子间的偏心距</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279400">
              <a:lnSpc>
                <a:spcPct val="150000"/>
              </a:lnSpc>
              <a:spcAft>
                <a:spcPts val="0"/>
              </a:spcAft>
            </a:pP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定子内圆直径。</a:t>
            </a:r>
            <a:endParaRPr lang="zh-CN" altLang="zh-CN" sz="1100" dirty="0">
              <a:solidFill>
                <a:srgbClr val="FF0000"/>
              </a:solidFill>
              <a:effectLst/>
              <a:latin typeface="NEU-BZ-S92"/>
              <a:ea typeface="方正书宋_GBK"/>
              <a:cs typeface="Times New Roman" panose="02020603050405020304" pitchFamily="18"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rgbClr val="C00000"/>
                </a:solidFill>
                <a:latin typeface="Times New Roman" panose="02020603050405020304" pitchFamily="18" charset="0"/>
                <a:ea typeface="黑体" panose="02010609060101010101" pitchFamily="49" charset="-122"/>
              </a:rPr>
              <a:t>第三节    叶片泵</a:t>
            </a:r>
            <a:endParaRPr lang="zh-CN" altLang="en-US" sz="3200" dirty="0">
              <a:solidFill>
                <a:srgbClr val="C00000"/>
              </a:solidFill>
              <a:latin typeface="Times New Roman" panose="02020603050405020304" pitchFamily="18" charset="0"/>
              <a:ea typeface="黑体" panose="02010609060101010101" pitchFamily="49" charset="-122"/>
            </a:endParaRPr>
          </a:p>
        </p:txBody>
      </p:sp>
      <p:pic>
        <p:nvPicPr>
          <p:cNvPr id="20" name="4T11.EPS" descr="id:2147504502;FounderCES"/>
          <p:cNvPicPr/>
          <p:nvPr/>
        </p:nvPicPr>
        <p:blipFill>
          <a:blip r:embed="rId1"/>
          <a:stretch>
            <a:fillRect/>
          </a:stretch>
        </p:blipFill>
        <p:spPr>
          <a:xfrm>
            <a:off x="5011469" y="764704"/>
            <a:ext cx="4104456" cy="3377711"/>
          </a:xfrm>
          <a:prstGeom prst="rect">
            <a:avLst/>
          </a:prstGeom>
        </p:spPr>
      </p:pic>
      <p:sp>
        <p:nvSpPr>
          <p:cNvPr id="21" name="矩形 20"/>
          <p:cNvSpPr/>
          <p:nvPr/>
        </p:nvSpPr>
        <p:spPr>
          <a:xfrm>
            <a:off x="5011469" y="4437112"/>
            <a:ext cx="3528392" cy="514115"/>
          </a:xfrm>
          <a:prstGeom prst="rect">
            <a:avLst/>
          </a:prstGeom>
        </p:spPr>
        <p:txBody>
          <a:bodyPr wrap="square">
            <a:spAutoFit/>
          </a:bodyPr>
          <a:lstStyle/>
          <a:p>
            <a:pPr indent="254000" algn="ctr">
              <a:lnSpc>
                <a:spcPts val="1575"/>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单作用叶片泵工作原理</a:t>
            </a:r>
            <a:endParaRPr lang="zh-CN" altLang="zh-CN" sz="1600" dirty="0">
              <a:solidFill>
                <a:srgbClr val="000000"/>
              </a:solidFill>
              <a:latin typeface="NEU-BZ-S92"/>
              <a:ea typeface="方正书宋_GBK"/>
              <a:cs typeface="Times New Roman" panose="02020603050405020304" pitchFamily="18" charset="0"/>
            </a:endParaRPr>
          </a:p>
          <a:p>
            <a:pPr algn="ctr">
              <a:lnSpc>
                <a:spcPts val="1575"/>
              </a:lnSpc>
              <a:spcAft>
                <a:spcPts val="0"/>
              </a:spcAft>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1—</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26" name="文本框 25"/>
          <p:cNvSpPr txBox="1">
            <a:spLocks noChangeArrowheads="1"/>
          </p:cNvSpPr>
          <p:nvPr/>
        </p:nvSpPr>
        <p:spPr bwMode="auto">
          <a:xfrm>
            <a:off x="323528" y="764704"/>
            <a:ext cx="186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（二）排量计算</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7" name="矩形 26"/>
          <p:cNvSpPr/>
          <p:nvPr/>
        </p:nvSpPr>
        <p:spPr>
          <a:xfrm>
            <a:off x="323528" y="1329822"/>
            <a:ext cx="3608680" cy="501291"/>
          </a:xfrm>
          <a:prstGeom prst="rect">
            <a:avLst/>
          </a:prstGeom>
        </p:spPr>
        <p:txBody>
          <a:bodyPr wrap="none">
            <a:spAutoFit/>
          </a:bodyPr>
          <a:lstStyle/>
          <a:p>
            <a:pPr marL="342900" indent="-342900">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单作用叶片泵的排量近似为</a:t>
            </a:r>
            <a:endParaRPr lang="zh-CN" altLang="zh-CN" sz="20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8" name="矩形 27"/>
              <p:cNvSpPr/>
              <p:nvPr/>
            </p:nvSpPr>
            <p:spPr>
              <a:xfrm>
                <a:off x="731844" y="2174477"/>
                <a:ext cx="1504963"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𝑉</m:t>
                      </m:r>
                      <m:r>
                        <a:rPr lang="zh-CN" altLang="en-US" sz="2000" i="0">
                          <a:latin typeface="Cambria Math" panose="02040503050406030204" pitchFamily="18" charset="0"/>
                        </a:rPr>
                        <m:t>=</m:t>
                      </m:r>
                      <m:r>
                        <a:rPr lang="zh-CN" altLang="en-US" sz="2000" i="0">
                          <a:latin typeface="Cambria Math" panose="02040503050406030204" pitchFamily="18" charset="0"/>
                        </a:rPr>
                        <m:t>2</m:t>
                      </m:r>
                      <m:r>
                        <a:rPr lang="zh-CN" altLang="en-US" sz="2000" i="1">
                          <a:latin typeface="Cambria Math" panose="02040503050406030204" pitchFamily="18" charset="0"/>
                        </a:rPr>
                        <m:t>𝑏𝑒</m:t>
                      </m:r>
                      <m:r>
                        <m:rPr>
                          <m:sty m:val="p"/>
                        </m:rPr>
                        <a:rPr lang="zh-CN" altLang="en-US" sz="2000" i="0">
                          <a:latin typeface="Cambria Math" panose="02040503050406030204" pitchFamily="18" charset="0"/>
                        </a:rPr>
                        <m:t>π</m:t>
                      </m:r>
                      <m:r>
                        <a:rPr lang="zh-CN" altLang="en-US" sz="2000" i="1">
                          <a:latin typeface="Cambria Math" panose="02040503050406030204" pitchFamily="18" charset="0"/>
                        </a:rPr>
                        <m:t>𝐷</m:t>
                      </m:r>
                    </m:oMath>
                  </m:oMathPara>
                </a14:m>
                <a:endParaRPr lang="zh-CN" altLang="en-US" sz="2000" dirty="0"/>
              </a:p>
            </p:txBody>
          </p:sp>
        </mc:Choice>
        <mc:Fallback>
          <p:sp>
            <p:nvSpPr>
              <p:cNvPr id="28" name="矩形 27"/>
              <p:cNvSpPr>
                <a:spLocks noRot="1" noChangeAspect="1" noMove="1" noResize="1" noEditPoints="1" noAdjustHandles="1" noChangeArrowheads="1" noChangeShapeType="1" noTextEdit="1"/>
              </p:cNvSpPr>
              <p:nvPr/>
            </p:nvSpPr>
            <p:spPr>
              <a:xfrm>
                <a:off x="731844" y="2174477"/>
                <a:ext cx="1504963" cy="400110"/>
              </a:xfrm>
              <a:prstGeom prst="rect">
                <a:avLst/>
              </a:prstGeom>
              <a:blipFill rotWithShape="1">
                <a:blip r:embed="rId2"/>
                <a:stretch>
                  <a:fillRect l="-22" t="-59" r="22" b="74"/>
                </a:stretch>
              </a:blipFill>
            </p:spPr>
            <p:txBody>
              <a:bodyPr/>
              <a:lstStyle/>
              <a:p>
                <a:r>
                  <a:rPr lang="zh-CN" altLang="en-US">
                    <a:noFill/>
                  </a:rPr>
                  <a:t> </a:t>
                </a:r>
              </a:p>
            </p:txBody>
          </p:sp>
        </mc:Fallback>
      </mc:AlternateContent>
      <p:sp>
        <p:nvSpPr>
          <p:cNvPr id="29" name="矩形 28"/>
          <p:cNvSpPr/>
          <p:nvPr/>
        </p:nvSpPr>
        <p:spPr>
          <a:xfrm>
            <a:off x="2236807" y="1928672"/>
            <a:ext cx="2774662" cy="891719"/>
          </a:xfrm>
          <a:prstGeom prst="rect">
            <a:avLst/>
          </a:prstGeom>
        </p:spPr>
        <p:txBody>
          <a:bodyPr wrap="square">
            <a:spAutoFit/>
          </a:bodyPr>
          <a:lstStyle/>
          <a:p>
            <a:pPr indent="279400">
              <a:lnSpc>
                <a:spcPct val="150000"/>
              </a:lnSpc>
              <a:spcAft>
                <a:spcPts val="0"/>
              </a:spcAft>
            </a:pP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转子宽度</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279400">
              <a:lnSpc>
                <a:spcPct val="150000"/>
              </a:lnSpc>
              <a:spcAft>
                <a:spcPts val="0"/>
              </a:spcAft>
            </a:pP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转子和定子间的偏心距</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279400">
              <a:lnSpc>
                <a:spcPct val="150000"/>
              </a:lnSpc>
              <a:spcAft>
                <a:spcPts val="0"/>
              </a:spcAft>
            </a:pPr>
            <a:r>
              <a:rPr lang="en-US" altLang="zh-CN" sz="12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定子内圆直径。</a:t>
            </a:r>
            <a:endParaRPr lang="zh-CN" altLang="zh-CN" sz="1100" dirty="0">
              <a:solidFill>
                <a:srgbClr val="FF0000"/>
              </a:solidFill>
              <a:effectLst/>
              <a:latin typeface="NEU-BZ-S92"/>
              <a:ea typeface="方正书宋_GBK"/>
              <a:cs typeface="Times New Roman" panose="02020603050405020304" pitchFamily="18" charset="0"/>
            </a:endParaRPr>
          </a:p>
        </p:txBody>
      </p:sp>
      <p:pic>
        <p:nvPicPr>
          <p:cNvPr id="30" name="图片 29"/>
          <p:cNvPicPr>
            <a:picLocks noChangeAspect="1"/>
          </p:cNvPicPr>
          <p:nvPr/>
        </p:nvPicPr>
        <p:blipFill rotWithShape="1">
          <a:blip r:embed="rId3"/>
          <a:srcRect l="18500" t="22001" r="20863" b="8001"/>
          <a:stretch>
            <a:fillRect/>
          </a:stretch>
        </p:blipFill>
        <p:spPr>
          <a:xfrm>
            <a:off x="621929" y="2603160"/>
            <a:ext cx="6261948" cy="4066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heel(1)">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5"/>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rgbClr val="C00000"/>
                </a:solidFill>
                <a:latin typeface="Times New Roman" panose="02020603050405020304" pitchFamily="18" charset="0"/>
                <a:ea typeface="黑体" panose="02010609060101010101" pitchFamily="49" charset="-122"/>
              </a:rPr>
              <a:t>第三节    叶片泵</a:t>
            </a:r>
            <a:endParaRPr lang="zh-CN" altLang="en-US" sz="3200" dirty="0">
              <a:solidFill>
                <a:srgbClr val="C00000"/>
              </a:solidFill>
              <a:latin typeface="Times New Roman" panose="02020603050405020304" pitchFamily="18" charset="0"/>
              <a:ea typeface="黑体" panose="02010609060101010101" pitchFamily="49" charset="-122"/>
            </a:endParaRPr>
          </a:p>
        </p:txBody>
      </p:sp>
      <p:sp>
        <p:nvSpPr>
          <p:cNvPr id="11" name="文本框 10"/>
          <p:cNvSpPr txBox="1">
            <a:spLocks noChangeArrowheads="1"/>
          </p:cNvSpPr>
          <p:nvPr/>
        </p:nvSpPr>
        <p:spPr bwMode="auto">
          <a:xfrm>
            <a:off x="251520" y="1052736"/>
            <a:ext cx="1339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（三）特点</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2" name="矩形 11"/>
          <p:cNvSpPr/>
          <p:nvPr/>
        </p:nvSpPr>
        <p:spPr>
          <a:xfrm>
            <a:off x="657015" y="2109829"/>
            <a:ext cx="7475537" cy="957250"/>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000" dirty="0"/>
              <a:t>改变定子和转子之间的偏心便可改变流量。</a:t>
            </a:r>
            <a:endParaRPr lang="en-US" altLang="zh-CN" sz="2000" dirty="0"/>
          </a:p>
          <a:p>
            <a:pPr marL="342900" indent="-342900">
              <a:lnSpc>
                <a:spcPct val="150000"/>
              </a:lnSpc>
              <a:buFont typeface="Wingdings" panose="05000000000000000000" pitchFamily="2" charset="2"/>
              <a:buChar char="Ø"/>
            </a:pPr>
            <a:r>
              <a:rPr lang="zh-CN" altLang="zh-CN" sz="2000" dirty="0"/>
              <a:t>偏心反向时</a:t>
            </a:r>
            <a:r>
              <a:rPr lang="zh-CN" altLang="en-US" sz="2000" dirty="0"/>
              <a:t>，</a:t>
            </a:r>
            <a:r>
              <a:rPr lang="zh-CN" altLang="zh-CN" sz="2000" dirty="0"/>
              <a:t>吸油压油方向也相反。</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矩形 12"/>
          <p:cNvSpPr/>
          <p:nvPr/>
        </p:nvSpPr>
        <p:spPr>
          <a:xfrm>
            <a:off x="657015" y="3167325"/>
            <a:ext cx="8163457" cy="1880579"/>
          </a:xfrm>
          <a:prstGeom prst="rect">
            <a:avLst/>
          </a:prstGeom>
        </p:spPr>
        <p:txBody>
          <a:bodyPr wrap="square">
            <a:spAutoFit/>
          </a:bodyPr>
          <a:lstStyle/>
          <a:p>
            <a:pPr marL="342900" indent="-342900" algn="just">
              <a:lnSpc>
                <a:spcPct val="150000"/>
              </a:lnSpc>
              <a:buFont typeface="Wingdings" panose="05000000000000000000" pitchFamily="2" charset="2"/>
              <a:buChar char="Ø"/>
            </a:pPr>
            <a:r>
              <a:rPr lang="zh-CN" altLang="en-US" sz="2000" dirty="0">
                <a:latin typeface="Times New Roman" panose="02020603050405020304" pitchFamily="18" charset="0"/>
                <a:ea typeface="黑体" panose="02010609060101010101" pitchFamily="49" charset="-122"/>
                <a:cs typeface="Times New Roman" panose="02020603050405020304" pitchFamily="18" charset="0"/>
              </a:rPr>
              <a:t>处在压油腔的叶片顶部受有压力油的作用，要把叶片推入转子槽内。为了使叶片顶部可靠地和定子内表面相接触，压油腔一侧的叶片底部要通过特殊的沟槽和压油腔相通。吸油腔一侧的叶片底部要和吸油腔相通，叶片仅靠离心力的作用顶紧在定子内表面上。</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矩形 13"/>
          <p:cNvSpPr/>
          <p:nvPr/>
        </p:nvSpPr>
        <p:spPr>
          <a:xfrm>
            <a:off x="286501" y="1538322"/>
            <a:ext cx="2608406" cy="455253"/>
          </a:xfrm>
          <a:prstGeom prst="rect">
            <a:avLst/>
          </a:prstGeom>
        </p:spPr>
        <p:txBody>
          <a:bodyPr wrap="none">
            <a:spAutoFit/>
          </a:bodyPr>
          <a:lstStyle/>
          <a:p>
            <a:pPr indent="279400">
              <a:lnSpc>
                <a:spcPct val="150000"/>
              </a:lnSpc>
              <a:spcAft>
                <a:spcPts val="0"/>
              </a:spcAft>
            </a:pPr>
            <a:r>
              <a:rPr lang="zh-CN"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单作用叶片泵的特点</a:t>
            </a:r>
            <a:endParaRPr lang="zh-CN" altLang="zh-CN" sz="1600" dirty="0">
              <a:solidFill>
                <a:srgbClr val="FF0000"/>
              </a:solidFill>
              <a:effectLst/>
              <a:latin typeface="NEU-BZ-S92"/>
              <a:ea typeface="方正书宋_GBK"/>
              <a:cs typeface="Times New Roman" panose="02020603050405020304" pitchFamily="18" charset="0"/>
            </a:endParaRPr>
          </a:p>
        </p:txBody>
      </p:sp>
      <p:sp>
        <p:nvSpPr>
          <p:cNvPr id="15" name="矩形 14"/>
          <p:cNvSpPr/>
          <p:nvPr/>
        </p:nvSpPr>
        <p:spPr>
          <a:xfrm>
            <a:off x="827584" y="5319678"/>
            <a:ext cx="6984776" cy="495585"/>
          </a:xfrm>
          <a:prstGeom prst="rect">
            <a:avLst/>
          </a:prstGeom>
        </p:spPr>
        <p:txBody>
          <a:bodyPr wrap="square">
            <a:spAutoFit/>
          </a:bodyPr>
          <a:lstStyle/>
          <a:p>
            <a:pPr marL="342900" indent="-342900">
              <a:lnSpc>
                <a:spcPct val="150000"/>
              </a:lnSpc>
              <a:buFont typeface="Wingdings" panose="05000000000000000000" pitchFamily="2" charset="2"/>
              <a:buChar char="Ø"/>
            </a:pPr>
            <a:r>
              <a:rPr lang="zh-CN" altLang="zh-CN" sz="2000" dirty="0"/>
              <a:t>转子受有不平衡的径向液压作用力。</a:t>
            </a:r>
            <a:endParaRPr lang="zh-CN" altLang="en-US" sz="20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9"/>
          <p:cNvSpPr txBox="1">
            <a:spLocks noChangeArrowheads="1"/>
          </p:cNvSpPr>
          <p:nvPr/>
        </p:nvSpPr>
        <p:spPr bwMode="auto">
          <a:xfrm>
            <a:off x="-1227967" y="16996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二、双作用叶片泵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文本框 18"/>
          <p:cNvSpPr txBox="1">
            <a:spLocks noChangeArrowheads="1"/>
          </p:cNvSpPr>
          <p:nvPr/>
        </p:nvSpPr>
        <p:spPr bwMode="auto">
          <a:xfrm>
            <a:off x="333924" y="878590"/>
            <a:ext cx="186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（一）工作原理</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20" name="4T12.EPS" descr="id:2147504522;FounderCES"/>
          <p:cNvPicPr/>
          <p:nvPr/>
        </p:nvPicPr>
        <p:blipFill>
          <a:blip r:embed="rId1"/>
          <a:stretch>
            <a:fillRect/>
          </a:stretch>
        </p:blipFill>
        <p:spPr>
          <a:xfrm>
            <a:off x="4485575" y="909367"/>
            <a:ext cx="4581949" cy="3586942"/>
          </a:xfrm>
          <a:prstGeom prst="rect">
            <a:avLst/>
          </a:prstGeom>
        </p:spPr>
      </p:pic>
      <p:sp>
        <p:nvSpPr>
          <p:cNvPr id="21" name="矩形 20"/>
          <p:cNvSpPr/>
          <p:nvPr/>
        </p:nvSpPr>
        <p:spPr>
          <a:xfrm>
            <a:off x="4644007" y="4423113"/>
            <a:ext cx="4572000" cy="788806"/>
          </a:xfrm>
          <a:prstGeom prst="rect">
            <a:avLst/>
          </a:prstGeom>
        </p:spPr>
        <p:txBody>
          <a:bodyPr>
            <a:spAutoFit/>
          </a:bodyPr>
          <a:lstStyle/>
          <a:p>
            <a:pPr indent="254000" algn="ctr">
              <a:lnSpc>
                <a:spcPct val="15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双作用叶片泵工作原理</a:t>
            </a:r>
            <a:endParaRPr lang="zh-CN" altLang="zh-CN" sz="16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22" name="矩形 21"/>
          <p:cNvSpPr/>
          <p:nvPr/>
        </p:nvSpPr>
        <p:spPr>
          <a:xfrm>
            <a:off x="477941" y="1298030"/>
            <a:ext cx="3859151" cy="1886286"/>
          </a:xfrm>
          <a:prstGeom prst="rect">
            <a:avLst/>
          </a:prstGeom>
        </p:spPr>
        <p:txBody>
          <a:bodyPr wrap="square">
            <a:spAutoFit/>
          </a:bodyPr>
          <a:lstStyle/>
          <a:p>
            <a:pPr marL="171450" indent="-171450" algn="just">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定子内表面是由两段长半径圆弧、两段短半径圆弧和四段过渡曲线八个部分组成</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且定子和转子是同心的。</a:t>
            </a:r>
            <a:endParaRPr lang="zh-CN" altLang="zh-CN" sz="2000" dirty="0">
              <a:solidFill>
                <a:srgbClr val="000000"/>
              </a:solidFill>
              <a:effectLst/>
              <a:latin typeface="NEU-BZ-S92"/>
              <a:ea typeface="方正书宋_GBK"/>
              <a:cs typeface="Times New Roman" panose="02020603050405020304" pitchFamily="18" charset="0"/>
            </a:endParaRPr>
          </a:p>
        </p:txBody>
      </p:sp>
      <p:sp>
        <p:nvSpPr>
          <p:cNvPr id="25" name="矩形 24"/>
          <p:cNvSpPr/>
          <p:nvPr/>
        </p:nvSpPr>
        <p:spPr>
          <a:xfrm>
            <a:off x="477941" y="3234424"/>
            <a:ext cx="4007634" cy="2340897"/>
          </a:xfrm>
          <a:prstGeom prst="rect">
            <a:avLst/>
          </a:prstGeom>
        </p:spPr>
        <p:txBody>
          <a:bodyPr wrap="square">
            <a:spAutoFit/>
          </a:bodyPr>
          <a:lstStyle/>
          <a:p>
            <a:pPr marL="171450" indent="-17145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转子顺时针方向旋转的情况下</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密封工作腔的容积在左上角和右下角处逐渐增大</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为吸油区</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在左下角和右上角处逐渐减小</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为压油区。</a:t>
            </a:r>
            <a:endParaRPr lang="zh-CN" altLang="en-US" sz="2000" dirty="0"/>
          </a:p>
        </p:txBody>
      </p:sp>
      <p:sp>
        <p:nvSpPr>
          <p:cNvPr id="26" name="文本框 25"/>
          <p:cNvSpPr txBox="1"/>
          <p:nvPr/>
        </p:nvSpPr>
        <p:spPr>
          <a:xfrm>
            <a:off x="446158" y="5665559"/>
            <a:ext cx="8820471" cy="1015663"/>
          </a:xfrm>
          <a:prstGeom prst="rect">
            <a:avLst/>
          </a:prstGeom>
          <a:noFill/>
        </p:spPr>
        <p:txBody>
          <a:bodyPr wrap="square">
            <a:spAutoFit/>
          </a:bodyPr>
          <a:lstStyle/>
          <a:p>
            <a:pPr marL="285750" indent="-285750">
              <a:buFont typeface="Wingdings" panose="05000000000000000000" pitchFamily="2" charset="2"/>
              <a:buChar char="p"/>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每转一转</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每个密封工作腔完成吸油和压油动作各两次</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所以称为</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双作用叶片泵</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。泵的两个吸油区和两个压油区是径向对称的</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作用在转子上的液压力径向平衡</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所以又称为</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平衡式叶片泵</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19"/>
          <p:cNvSpPr txBox="1">
            <a:spLocks noChangeArrowheads="1"/>
          </p:cNvSpPr>
          <p:nvPr/>
        </p:nvSpPr>
        <p:spPr bwMode="auto">
          <a:xfrm>
            <a:off x="323528" y="83671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二、压力、排量和流量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文本框 6"/>
          <p:cNvSpPr txBox="1"/>
          <p:nvPr/>
        </p:nvSpPr>
        <p:spPr>
          <a:xfrm>
            <a:off x="323528" y="1556792"/>
            <a:ext cx="8352927" cy="400110"/>
          </a:xfrm>
          <a:prstGeom prst="rect">
            <a:avLst/>
          </a:prstGeom>
          <a:noFill/>
        </p:spPr>
        <p:txBody>
          <a:bodyPr wrap="square">
            <a:spAutoFit/>
          </a:bodyPr>
          <a:lstStyle/>
          <a:p>
            <a:pPr marL="342900" indent="-342900">
              <a:buFont typeface="Wingdings" panose="05000000000000000000" pitchFamily="2" charset="2"/>
              <a:buChar char="Ø"/>
            </a:pP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工作压力</a:t>
            </a:r>
            <a:r>
              <a:rPr lang="zh-CN" altLang="zh-CN" sz="2000" dirty="0">
                <a:latin typeface="Times New Roman" panose="02020603050405020304" pitchFamily="18" charset="0"/>
                <a:ea typeface="黑体" panose="02010609060101010101" pitchFamily="49" charset="-122"/>
                <a:cs typeface="Times New Roman" panose="02020603050405020304" pitchFamily="18" charset="0"/>
              </a:rPr>
              <a:t>是指</a:t>
            </a: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泵</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马达</a:t>
            </a:r>
            <a:r>
              <a:rPr lang="en-US" altLang="zh-CN" sz="20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latin typeface="Times New Roman" panose="02020603050405020304" pitchFamily="18" charset="0"/>
                <a:ea typeface="黑体" panose="02010609060101010101" pitchFamily="49" charset="-122"/>
                <a:cs typeface="Times New Roman" panose="02020603050405020304" pitchFamily="18" charset="0"/>
              </a:rPr>
              <a:t>实际工作时的压力</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（取决于负载，变化的）</a:t>
            </a:r>
            <a:endParaRPr lang="zh-CN" altLang="en-US" sz="2000" dirty="0">
              <a:solidFill>
                <a:srgbClr val="C00000"/>
              </a:solidFill>
            </a:endParaRPr>
          </a:p>
        </p:txBody>
      </p:sp>
      <p:sp>
        <p:nvSpPr>
          <p:cNvPr id="9" name="文本框 8"/>
          <p:cNvSpPr txBox="1"/>
          <p:nvPr/>
        </p:nvSpPr>
        <p:spPr>
          <a:xfrm>
            <a:off x="293295" y="2136925"/>
            <a:ext cx="8496943" cy="707886"/>
          </a:xfrm>
          <a:prstGeom prst="rect">
            <a:avLst/>
          </a:prstGeom>
          <a:noFill/>
        </p:spPr>
        <p:txBody>
          <a:bodyPr wrap="square">
            <a:spAutoFit/>
          </a:bodyPr>
          <a:lstStyle/>
          <a:p>
            <a:pPr marL="342900" indent="-342900">
              <a:buFont typeface="Wingdings" panose="05000000000000000000" pitchFamily="2" charset="2"/>
              <a:buChar char="Ø"/>
            </a:pP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额定压力</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是指</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马达</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在正常工作条件下按试验标准规定的连续运转的最高压力</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，（标称值）</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p>
        </p:txBody>
      </p:sp>
      <p:sp>
        <p:nvSpPr>
          <p:cNvPr id="11" name="文本框 10"/>
          <p:cNvSpPr txBox="1"/>
          <p:nvPr/>
        </p:nvSpPr>
        <p:spPr>
          <a:xfrm>
            <a:off x="296594" y="2889764"/>
            <a:ext cx="5283518" cy="1417568"/>
          </a:xfrm>
          <a:prstGeom prst="rect">
            <a:avLst/>
          </a:prstGeom>
          <a:noFill/>
        </p:spPr>
        <p:txBody>
          <a:bodyPr wrap="square">
            <a:spAutoFit/>
          </a:bodyPr>
          <a:lstStyle/>
          <a:p>
            <a:pPr marL="342900" indent="-342900" algn="just">
              <a:lnSpc>
                <a:spcPct val="150000"/>
              </a:lnSpc>
              <a:buFont typeface="Wingdings" panose="05000000000000000000" pitchFamily="2" charset="2"/>
              <a:buChar char="Ø"/>
            </a:pP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液压泵</a:t>
            </a:r>
            <a:r>
              <a:rPr lang="en-US" altLang="zh-CN" sz="2000" b="1" dirty="0">
                <a:solidFill>
                  <a:srgbClr val="C00000"/>
                </a:solidFill>
                <a:latin typeface="Times New Roman" panose="02020603050405020304" pitchFamily="18" charset="0"/>
                <a:ea typeface="黑体" panose="02010609060101010101" pitchFamily="49" charset="-122"/>
              </a:rPr>
              <a:t>(</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马达</a:t>
            </a:r>
            <a:r>
              <a:rPr lang="en-US" altLang="zh-CN" sz="2000" b="1" dirty="0">
                <a:solidFill>
                  <a:srgbClr val="C00000"/>
                </a:solidFill>
                <a:latin typeface="Times New Roman" panose="02020603050405020304" pitchFamily="18" charset="0"/>
                <a:ea typeface="黑体" panose="02010609060101010101" pitchFamily="49" charset="-122"/>
              </a:rPr>
              <a:t>)</a:t>
            </a: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 排量</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V</a:t>
            </a:r>
            <a:r>
              <a:rPr lang="zh-CN" altLang="en-US"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指轴每转一转</a:t>
            </a:r>
            <a:r>
              <a:rPr lang="zh-CN" altLang="en-US" sz="2000" dirty="0">
                <a:solidFill>
                  <a:srgbClr val="000000"/>
                </a:solidFill>
                <a:latin typeface="Times New Roman" panose="02020603050405020304" pitchFamily="18" charset="0"/>
                <a:ea typeface="黑体" panose="02010609060101010101" pitchFamily="49" charset="-122"/>
              </a:rPr>
              <a:t>，输出</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的液体体积</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数值上等于在无泄漏的情况下</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其轴</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转一转所能排出的液体体积</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000" dirty="0"/>
          </a:p>
        </p:txBody>
      </p:sp>
      <p:sp>
        <p:nvSpPr>
          <p:cNvPr id="13" name="矩形 12"/>
          <p:cNvSpPr/>
          <p:nvPr/>
        </p:nvSpPr>
        <p:spPr>
          <a:xfrm>
            <a:off x="348617" y="4351632"/>
            <a:ext cx="8478305" cy="1476375"/>
          </a:xfrm>
          <a:prstGeom prst="rect">
            <a:avLst/>
          </a:prstGeom>
        </p:spPr>
        <p:txBody>
          <a:bodyPr wrap="square">
            <a:spAutoFit/>
          </a:bodyPr>
          <a:lstStyle/>
          <a:p>
            <a:pPr marL="342900" indent="-342900" algn="just">
              <a:lnSpc>
                <a:spcPct val="150000"/>
              </a:lnSpc>
              <a:spcAft>
                <a:spcPts val="0"/>
              </a:spcAft>
              <a:buFont typeface="Wingdings" panose="05000000000000000000" pitchFamily="2" charset="2"/>
              <a:buChar char="Ø"/>
            </a:pP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几何流量</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2000" i="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2000" baseline="-25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单位时间内由其密封容腔几何尺寸变化计算而得的排出的液体体积</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数值上等于在</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sym typeface="+mn-ea"/>
              </a:rPr>
              <a:t>无泄漏的情况下单位时间内所能排出的液体体积</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。转速为</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n</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时</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几何流量为</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q</a:t>
            </a:r>
            <a:r>
              <a:rPr lang="en-US" altLang="zh-CN" sz="20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t</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Vn</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sym typeface="+mn-ea"/>
              </a:rPr>
              <a:t>。</a:t>
            </a:r>
            <a:endParaRPr lang="zh-CN" altLang="zh-CN" sz="2000" dirty="0">
              <a:solidFill>
                <a:srgbClr val="000000"/>
              </a:solidFill>
              <a:effectLst/>
              <a:latin typeface="NEU-BZ-S92"/>
              <a:ea typeface="方正书宋_GBK"/>
              <a:cs typeface="Times New Roman" panose="02020603050405020304" pitchFamily="18" charset="0"/>
            </a:endParaRPr>
          </a:p>
        </p:txBody>
      </p:sp>
      <p:sp>
        <p:nvSpPr>
          <p:cNvPr id="14" name="矩形 13"/>
          <p:cNvSpPr/>
          <p:nvPr/>
        </p:nvSpPr>
        <p:spPr>
          <a:xfrm>
            <a:off x="383380" y="5776253"/>
            <a:ext cx="8432943" cy="962956"/>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zh-CN" sz="2000" b="1"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额定流量</a:t>
            </a:r>
            <a:r>
              <a:rPr lang="zh-CN" altLang="en-US"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正常工作条件下</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按试验标准规定必须保证的流量</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亦即在</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额定转速和额定压力下由泵输出的流量</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15" name="4T1.EPS" descr="id:2147504299;FounderCES"/>
          <p:cNvPicPr/>
          <p:nvPr/>
        </p:nvPicPr>
        <p:blipFill>
          <a:blip r:embed="rId1"/>
          <a:stretch>
            <a:fillRect/>
          </a:stretch>
        </p:blipFill>
        <p:spPr>
          <a:xfrm>
            <a:off x="5796136" y="2753985"/>
            <a:ext cx="2592288" cy="1597647"/>
          </a:xfrm>
          <a:prstGeom prst="rect">
            <a:avLst/>
          </a:prstGeom>
        </p:spPr>
      </p:pic>
      <p:sp>
        <p:nvSpPr>
          <p:cNvPr id="16" name="文本框 15"/>
          <p:cNvSpPr txBox="1"/>
          <p:nvPr/>
        </p:nvSpPr>
        <p:spPr>
          <a:xfrm>
            <a:off x="383380" y="132171"/>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第一节      概述</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二、双作用叶片泵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a:spLocks noChangeArrowheads="1"/>
          </p:cNvSpPr>
          <p:nvPr/>
        </p:nvSpPr>
        <p:spPr bwMode="auto">
          <a:xfrm>
            <a:off x="323528" y="672812"/>
            <a:ext cx="186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（二）排量计算</a:t>
            </a:r>
            <a:endParaRPr lang="zh-CN" altLang="en-US" sz="1800" dirty="0">
              <a:solidFill>
                <a:srgbClr val="184972"/>
              </a:solidFill>
              <a:latin typeface="Times New Roman" panose="02020603050405020304" pitchFamily="18" charset="0"/>
              <a:ea typeface="黑体" panose="02010609060101010101" pitchFamily="49" charset="-122"/>
            </a:endParaRPr>
          </a:p>
        </p:txBody>
      </p:sp>
      <mc:AlternateContent xmlns:mc="http://schemas.openxmlformats.org/markup-compatibility/2006">
        <mc:Choice xmlns:a14="http://schemas.microsoft.com/office/drawing/2010/main" Requires="a14">
          <p:sp>
            <p:nvSpPr>
              <p:cNvPr id="10" name="矩形 9"/>
              <p:cNvSpPr/>
              <p:nvPr/>
            </p:nvSpPr>
            <p:spPr>
              <a:xfrm>
                <a:off x="611560" y="4945892"/>
                <a:ext cx="3423501" cy="77726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𝑉</m:t>
                      </m:r>
                      <m:r>
                        <a:rPr lang="zh-CN" altLang="en-US" sz="2000" i="0">
                          <a:latin typeface="Cambria Math" panose="02040503050406030204" pitchFamily="18" charset="0"/>
                        </a:rPr>
                        <m:t>=</m:t>
                      </m:r>
                      <m:r>
                        <a:rPr lang="zh-CN" altLang="en-US" sz="2000" i="0">
                          <a:latin typeface="Cambria Math" panose="02040503050406030204" pitchFamily="18" charset="0"/>
                        </a:rPr>
                        <m:t>2</m:t>
                      </m:r>
                      <m:r>
                        <a:rPr lang="zh-CN" altLang="en-US" sz="2000" i="1">
                          <a:latin typeface="Cambria Math" panose="02040503050406030204" pitchFamily="18" charset="0"/>
                        </a:rPr>
                        <m:t>𝑏</m:t>
                      </m:r>
                      <m:d>
                        <m:dPr>
                          <m:begChr m:val="["/>
                          <m:endChr m:val="]"/>
                          <m:ctrlPr>
                            <a:rPr lang="zh-CN" altLang="en-US" sz="2000" i="1">
                              <a:latin typeface="Cambria Math" panose="02040503050406030204" pitchFamily="18" charset="0"/>
                            </a:rPr>
                          </m:ctrlPr>
                        </m:dPr>
                        <m:e>
                          <m:r>
                            <m:rPr>
                              <m:sty m:val="p"/>
                            </m:rPr>
                            <a:rPr lang="zh-CN" altLang="en-US" sz="2000" i="0">
                              <a:latin typeface="Cambria Math" panose="02040503050406030204" pitchFamily="18" charset="0"/>
                            </a:rPr>
                            <m:t>π</m:t>
                          </m:r>
                          <m:r>
                            <m:rPr>
                              <m:nor/>
                            </m:rPr>
                            <a:rPr lang="zh-CN" altLang="en-US" sz="2000" i="1">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𝑅</m:t>
                              </m:r>
                            </m:e>
                            <m:sup>
                              <m:r>
                                <a:rPr lang="zh-CN" altLang="en-US" sz="2000" i="0">
                                  <a:latin typeface="Cambria Math" panose="02040503050406030204" pitchFamily="18" charset="0"/>
                                </a:rPr>
                                <m:t>2</m:t>
                              </m:r>
                            </m:sup>
                          </m:sSup>
                          <m:r>
                            <m:rPr>
                              <m:nor/>
                            </m:rPr>
                            <a:rPr lang="zh-CN" altLang="en-US" sz="2000" i="1">
                              <a:latin typeface="Cambria Math" panose="02040503050406030204" pitchFamily="18" charset="0"/>
                            </a:rPr>
                            <m:t>−</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𝑟</m:t>
                              </m:r>
                            </m:e>
                            <m:sup>
                              <m:r>
                                <a:rPr lang="zh-CN" altLang="en-US" sz="2000" i="0">
                                  <a:latin typeface="Cambria Math" panose="02040503050406030204" pitchFamily="18" charset="0"/>
                                </a:rPr>
                                <m:t>2</m:t>
                              </m:r>
                            </m:sup>
                          </m:sSup>
                          <m:r>
                            <m:rPr>
                              <m:nor/>
                            </m:rP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𝑅</m:t>
                              </m:r>
                              <m:r>
                                <m:rPr>
                                  <m:nor/>
                                </m:rPr>
                                <a:rPr lang="zh-CN" altLang="en-US" sz="2000" i="1">
                                  <a:latin typeface="Cambria Math" panose="02040503050406030204" pitchFamily="18" charset="0"/>
                                </a:rPr>
                                <m:t>−</m:t>
                              </m:r>
                              <m:r>
                                <a:rPr lang="zh-CN" altLang="en-US" sz="2000" i="1">
                                  <a:latin typeface="Cambria Math" panose="02040503050406030204" pitchFamily="18" charset="0"/>
                                </a:rPr>
                                <m:t>𝑟</m:t>
                              </m:r>
                            </m:num>
                            <m:den>
                              <m:r>
                                <m:rPr>
                                  <m:sty m:val="p"/>
                                </m:rPr>
                                <a:rPr lang="zh-CN" altLang="en-US" sz="2000" i="0">
                                  <a:latin typeface="Cambria Math" panose="02040503050406030204" pitchFamily="18" charset="0"/>
                                </a:rPr>
                                <m:t>cos</m:t>
                              </m:r>
                              <m:r>
                                <a:rPr lang="zh-CN" altLang="en-US" sz="2000" i="1">
                                  <a:latin typeface="Cambria Math" panose="02040503050406030204" pitchFamily="18" charset="0"/>
                                </a:rPr>
                                <m:t>𝜃</m:t>
                              </m:r>
                            </m:den>
                          </m:f>
                          <m:r>
                            <a:rPr lang="zh-CN" altLang="en-US" sz="2000" i="1">
                              <a:latin typeface="Cambria Math" panose="02040503050406030204" pitchFamily="18" charset="0"/>
                            </a:rPr>
                            <m:t>𝑠𝑧</m:t>
                          </m:r>
                        </m:e>
                      </m:d>
                    </m:oMath>
                  </m:oMathPara>
                </a14:m>
                <a:endParaRPr lang="zh-CN" altLang="en-US" sz="2000" dirty="0"/>
              </a:p>
            </p:txBody>
          </p:sp>
        </mc:Choice>
        <mc:Fallback>
          <p:sp>
            <p:nvSpPr>
              <p:cNvPr id="10" name="矩形 9"/>
              <p:cNvSpPr>
                <a:spLocks noRot="1" noChangeAspect="1" noMove="1" noResize="1" noEditPoints="1" noAdjustHandles="1" noChangeArrowheads="1" noChangeShapeType="1" noTextEdit="1"/>
              </p:cNvSpPr>
              <p:nvPr/>
            </p:nvSpPr>
            <p:spPr>
              <a:xfrm>
                <a:off x="611560" y="4945892"/>
                <a:ext cx="3423501" cy="777264"/>
              </a:xfrm>
              <a:prstGeom prst="rect">
                <a:avLst/>
              </a:prstGeom>
              <a:blipFill rotWithShape="1">
                <a:blip r:embed="rId1"/>
                <a:stretch>
                  <a:fillRect l="-2" t="-66" r="8" b="69"/>
                </a:stretch>
              </a:blipFill>
            </p:spPr>
            <p:txBody>
              <a:bodyPr/>
              <a:lstStyle/>
              <a:p>
                <a:r>
                  <a:rPr lang="zh-CN" altLang="en-US">
                    <a:noFill/>
                  </a:rPr>
                  <a:t> </a:t>
                </a:r>
              </a:p>
            </p:txBody>
          </p:sp>
        </mc:Fallback>
      </mc:AlternateContent>
      <p:sp>
        <p:nvSpPr>
          <p:cNvPr id="11" name="矩形 10"/>
          <p:cNvSpPr/>
          <p:nvPr/>
        </p:nvSpPr>
        <p:spPr>
          <a:xfrm>
            <a:off x="4761121" y="4869160"/>
            <a:ext cx="3987343" cy="1441485"/>
          </a:xfrm>
          <a:prstGeom prst="rect">
            <a:avLst/>
          </a:prstGeom>
        </p:spPr>
        <p:txBody>
          <a:bodyPr wrap="square">
            <a:spAutoFit/>
          </a:bodyPr>
          <a:lstStyle/>
          <a:p>
            <a:pPr>
              <a:lnSpc>
                <a:spcPct val="150000"/>
              </a:lnSpc>
              <a:spcAft>
                <a:spcPts val="0"/>
              </a:spcAft>
            </a:pPr>
            <a:r>
              <a:rPr lang="en-US" altLang="zh-CN" sz="1200" i="1" dirty="0">
                <a:solidFill>
                  <a:srgbClr val="FF0000"/>
                </a:solidFill>
                <a:cs typeface="Times New Roman" panose="02020603050405020304" pitchFamily="18" charset="0"/>
              </a:rPr>
              <a:t>R</a:t>
            </a:r>
            <a:r>
              <a:rPr lang="zh-CN" altLang="zh-CN" sz="1200" dirty="0">
                <a:solidFill>
                  <a:srgbClr val="FF0000"/>
                </a:solidFill>
                <a:cs typeface="Times New Roman" panose="02020603050405020304" pitchFamily="18" charset="0"/>
              </a:rPr>
              <a:t>、</a:t>
            </a:r>
            <a:r>
              <a:rPr lang="en-US" altLang="zh-CN" sz="1200" i="1" dirty="0">
                <a:solidFill>
                  <a:srgbClr val="FF0000"/>
                </a:solidFill>
                <a:cs typeface="Times New Roman" panose="02020603050405020304" pitchFamily="18" charset="0"/>
              </a:rPr>
              <a:t>r</a:t>
            </a:r>
            <a:r>
              <a:rPr lang="en-US" altLang="zh-CN" sz="1200" dirty="0">
                <a:solidFill>
                  <a:srgbClr val="FF0000"/>
                </a:solidFill>
                <a:cs typeface="Times New Roman" panose="02020603050405020304" pitchFamily="18" charset="0"/>
              </a:rPr>
              <a:t>—— </a:t>
            </a:r>
            <a:r>
              <a:rPr lang="zh-CN" altLang="zh-CN" sz="1200" dirty="0">
                <a:solidFill>
                  <a:srgbClr val="FF0000"/>
                </a:solidFill>
                <a:cs typeface="Times New Roman" panose="02020603050405020304" pitchFamily="18" charset="0"/>
              </a:rPr>
              <a:t>叶片泵定子内表面圆弧部分长、短半径</a:t>
            </a:r>
            <a:r>
              <a:rPr lang="en-US" altLang="zh-CN" sz="1200" dirty="0">
                <a:solidFill>
                  <a:srgbClr val="FF0000"/>
                </a:solidFill>
                <a:cs typeface="Times New Roman" panose="02020603050405020304" pitchFamily="18" charset="0"/>
              </a:rPr>
              <a:t>;</a:t>
            </a:r>
            <a:endParaRPr lang="en-US" altLang="zh-CN" sz="1200" dirty="0">
              <a:solidFill>
                <a:srgbClr val="FF0000"/>
              </a:solidFill>
              <a:cs typeface="Times New Roman" panose="02020603050405020304" pitchFamily="18" charset="0"/>
            </a:endParaRPr>
          </a:p>
          <a:p>
            <a:pPr>
              <a:lnSpc>
                <a:spcPct val="150000"/>
              </a:lnSpc>
              <a:spcAft>
                <a:spcPts val="0"/>
              </a:spcAft>
            </a:pPr>
            <a:r>
              <a:rPr lang="en-US" altLang="zh-CN" sz="1200" i="1" dirty="0">
                <a:solidFill>
                  <a:srgbClr val="FF0000"/>
                </a:solidFill>
                <a:cs typeface="Times New Roman" panose="02020603050405020304" pitchFamily="18" charset="0"/>
              </a:rPr>
              <a:t>z</a:t>
            </a:r>
            <a:r>
              <a:rPr lang="en-US" altLang="zh-CN" sz="1200" dirty="0">
                <a:solidFill>
                  <a:srgbClr val="FF0000"/>
                </a:solidFill>
                <a:cs typeface="Times New Roman" panose="02020603050405020304" pitchFamily="18" charset="0"/>
              </a:rPr>
              <a:t>—— </a:t>
            </a:r>
            <a:r>
              <a:rPr lang="zh-CN" altLang="zh-CN" sz="1200" dirty="0">
                <a:solidFill>
                  <a:srgbClr val="FF0000"/>
                </a:solidFill>
                <a:cs typeface="Times New Roman" panose="02020603050405020304" pitchFamily="18" charset="0"/>
              </a:rPr>
              <a:t>叶片数</a:t>
            </a:r>
            <a:r>
              <a:rPr lang="en-US" altLang="zh-CN" sz="1200" dirty="0">
                <a:solidFill>
                  <a:srgbClr val="FF0000"/>
                </a:solidFill>
                <a:cs typeface="Times New Roman" panose="02020603050405020304" pitchFamily="18" charset="0"/>
              </a:rPr>
              <a:t>;</a:t>
            </a:r>
            <a:endParaRPr lang="en-US" altLang="zh-CN" sz="1200" dirty="0">
              <a:solidFill>
                <a:srgbClr val="FF0000"/>
              </a:solidFill>
              <a:cs typeface="Times New Roman" panose="02020603050405020304" pitchFamily="18" charset="0"/>
            </a:endParaRPr>
          </a:p>
          <a:p>
            <a:pPr>
              <a:lnSpc>
                <a:spcPct val="150000"/>
              </a:lnSpc>
              <a:spcAft>
                <a:spcPts val="0"/>
              </a:spcAft>
            </a:pPr>
            <a:r>
              <a:rPr lang="en-US" altLang="zh-CN" sz="1200" i="1" dirty="0">
                <a:solidFill>
                  <a:srgbClr val="FF0000"/>
                </a:solidFill>
                <a:cs typeface="Times New Roman" panose="02020603050405020304" pitchFamily="18" charset="0"/>
              </a:rPr>
              <a:t>b</a:t>
            </a:r>
            <a:r>
              <a:rPr lang="en-US" altLang="zh-CN" sz="1200" dirty="0">
                <a:solidFill>
                  <a:srgbClr val="FF0000"/>
                </a:solidFill>
                <a:cs typeface="Times New Roman" panose="02020603050405020304" pitchFamily="18" charset="0"/>
              </a:rPr>
              <a:t>—— </a:t>
            </a:r>
            <a:r>
              <a:rPr lang="zh-CN" altLang="zh-CN" sz="1200" dirty="0">
                <a:solidFill>
                  <a:srgbClr val="FF0000"/>
                </a:solidFill>
                <a:cs typeface="Times New Roman" panose="02020603050405020304" pitchFamily="18" charset="0"/>
              </a:rPr>
              <a:t>叶片宽度</a:t>
            </a:r>
            <a:r>
              <a:rPr lang="en-US" altLang="zh-CN" sz="1200" dirty="0">
                <a:solidFill>
                  <a:srgbClr val="FF0000"/>
                </a:solidFill>
                <a:cs typeface="Times New Roman" panose="02020603050405020304" pitchFamily="18" charset="0"/>
              </a:rPr>
              <a:t>;</a:t>
            </a:r>
            <a:endParaRPr lang="en-US" altLang="zh-CN" sz="1200" dirty="0">
              <a:solidFill>
                <a:srgbClr val="FF0000"/>
              </a:solidFill>
              <a:cs typeface="Times New Roman" panose="02020603050405020304" pitchFamily="18" charset="0"/>
            </a:endParaRPr>
          </a:p>
          <a:p>
            <a:pPr>
              <a:lnSpc>
                <a:spcPct val="150000"/>
              </a:lnSpc>
              <a:spcAft>
                <a:spcPts val="0"/>
              </a:spcAft>
            </a:pPr>
            <a:r>
              <a:rPr lang="en-US" altLang="zh-CN" sz="1200" i="1" dirty="0">
                <a:solidFill>
                  <a:srgbClr val="FF0000"/>
                </a:solidFill>
                <a:cs typeface="Times New Roman" panose="02020603050405020304" pitchFamily="18" charset="0"/>
              </a:rPr>
              <a:t>s</a:t>
            </a:r>
            <a:r>
              <a:rPr lang="en-US" altLang="zh-CN" sz="1200" dirty="0">
                <a:solidFill>
                  <a:srgbClr val="FF0000"/>
                </a:solidFill>
                <a:cs typeface="Times New Roman" panose="02020603050405020304" pitchFamily="18" charset="0"/>
              </a:rPr>
              <a:t>—— </a:t>
            </a:r>
            <a:r>
              <a:rPr lang="zh-CN" altLang="zh-CN" sz="1200" dirty="0">
                <a:solidFill>
                  <a:srgbClr val="FF0000"/>
                </a:solidFill>
                <a:cs typeface="Times New Roman" panose="02020603050405020304" pitchFamily="18" charset="0"/>
              </a:rPr>
              <a:t>叶片厚度</a:t>
            </a:r>
            <a:r>
              <a:rPr lang="en-US" altLang="zh-CN" sz="1200" dirty="0">
                <a:solidFill>
                  <a:srgbClr val="FF0000"/>
                </a:solidFill>
                <a:cs typeface="Times New Roman" panose="02020603050405020304" pitchFamily="18" charset="0"/>
              </a:rPr>
              <a:t>;</a:t>
            </a:r>
            <a:endParaRPr lang="en-US" altLang="zh-CN" sz="1200" dirty="0">
              <a:solidFill>
                <a:srgbClr val="FF0000"/>
              </a:solidFill>
              <a:cs typeface="Times New Roman" panose="02020603050405020304" pitchFamily="18" charset="0"/>
            </a:endParaRPr>
          </a:p>
          <a:p>
            <a:pPr>
              <a:lnSpc>
                <a:spcPct val="150000"/>
              </a:lnSpc>
              <a:spcAft>
                <a:spcPts val="0"/>
              </a:spcAft>
            </a:pPr>
            <a:r>
              <a:rPr lang="en-US" altLang="zh-CN" sz="1200" i="1" dirty="0">
                <a:solidFill>
                  <a:srgbClr val="FF0000"/>
                </a:solidFill>
                <a:cs typeface="Times New Roman" panose="02020603050405020304" pitchFamily="18" charset="0"/>
              </a:rPr>
              <a:t>θ</a:t>
            </a:r>
            <a:r>
              <a:rPr lang="en-US" altLang="zh-CN" sz="1200" dirty="0">
                <a:solidFill>
                  <a:srgbClr val="FF0000"/>
                </a:solidFill>
                <a:cs typeface="Times New Roman" panose="02020603050405020304" pitchFamily="18" charset="0"/>
              </a:rPr>
              <a:t>—— </a:t>
            </a:r>
            <a:r>
              <a:rPr lang="zh-CN" altLang="zh-CN" sz="1200" dirty="0">
                <a:solidFill>
                  <a:srgbClr val="FF0000"/>
                </a:solidFill>
                <a:cs typeface="Times New Roman" panose="02020603050405020304" pitchFamily="18" charset="0"/>
              </a:rPr>
              <a:t>叶片倾角。</a:t>
            </a:r>
            <a:endParaRPr lang="zh-CN" altLang="zh-CN" sz="1100" dirty="0">
              <a:solidFill>
                <a:srgbClr val="FF0000"/>
              </a:solidFill>
              <a:effectLst/>
              <a:cs typeface="Times New Roman" panose="02020603050405020304" pitchFamily="18" charset="0"/>
            </a:endParaRPr>
          </a:p>
        </p:txBody>
      </p:sp>
      <p:pic>
        <p:nvPicPr>
          <p:cNvPr id="3" name="图片 2"/>
          <p:cNvPicPr>
            <a:picLocks noChangeAspect="1"/>
          </p:cNvPicPr>
          <p:nvPr/>
        </p:nvPicPr>
        <p:blipFill rotWithShape="1">
          <a:blip r:embed="rId2"/>
          <a:srcRect l="19288" t="17554" r="38975" b="30401"/>
          <a:stretch>
            <a:fillRect/>
          </a:stretch>
        </p:blipFill>
        <p:spPr>
          <a:xfrm>
            <a:off x="539552" y="1329854"/>
            <a:ext cx="3816424" cy="2676904"/>
          </a:xfrm>
          <a:prstGeom prst="rect">
            <a:avLst/>
          </a:prstGeom>
        </p:spPr>
      </p:pic>
      <p:pic>
        <p:nvPicPr>
          <p:cNvPr id="5" name="图片 4"/>
          <p:cNvPicPr>
            <a:picLocks noChangeAspect="1"/>
          </p:cNvPicPr>
          <p:nvPr/>
        </p:nvPicPr>
        <p:blipFill rotWithShape="1">
          <a:blip r:embed="rId3"/>
          <a:srcRect l="17870" t="62600" r="56300" b="5200"/>
          <a:stretch>
            <a:fillRect/>
          </a:stretch>
        </p:blipFill>
        <p:spPr>
          <a:xfrm>
            <a:off x="4932040" y="1648904"/>
            <a:ext cx="3402706" cy="2385971"/>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二、双作用叶片泵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文本框 8"/>
          <p:cNvSpPr txBox="1">
            <a:spLocks noChangeArrowheads="1"/>
          </p:cNvSpPr>
          <p:nvPr/>
        </p:nvSpPr>
        <p:spPr bwMode="auto">
          <a:xfrm>
            <a:off x="323528" y="672812"/>
            <a:ext cx="186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（二）排量计算</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8" name="图片 7"/>
          <p:cNvPicPr>
            <a:picLocks noChangeAspect="1"/>
          </p:cNvPicPr>
          <p:nvPr/>
        </p:nvPicPr>
        <p:blipFill>
          <a:blip r:embed="rId1"/>
          <a:stretch>
            <a:fillRect/>
          </a:stretch>
        </p:blipFill>
        <p:spPr>
          <a:xfrm>
            <a:off x="5004048" y="677496"/>
            <a:ext cx="3923928" cy="3456358"/>
          </a:xfrm>
          <a:prstGeom prst="rect">
            <a:avLst/>
          </a:prstGeom>
        </p:spPr>
      </p:pic>
      <p:sp>
        <p:nvSpPr>
          <p:cNvPr id="12" name="矩形 11"/>
          <p:cNvSpPr/>
          <p:nvPr/>
        </p:nvSpPr>
        <p:spPr>
          <a:xfrm>
            <a:off x="467544" y="1188925"/>
            <a:ext cx="4536504" cy="2803909"/>
          </a:xfrm>
          <a:prstGeom prst="rect">
            <a:avLst/>
          </a:prstGeom>
        </p:spPr>
        <p:txBody>
          <a:bodyPr wrap="square">
            <a:spAutoFit/>
          </a:bodyPr>
          <a:lstStyle/>
          <a:p>
            <a:pPr marL="171450" indent="-17145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实际上叶片是有厚度的</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长半径圆弧和短半径圆弧也不可能完全同心</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瞬时流量仍将出现</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微小的脉动</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但其脉动率较小</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且在叶片数为</a:t>
            </a:r>
            <a:r>
              <a:rPr lang="en-US" altLang="zh-CN" sz="2000" dirty="0">
                <a:solidFill>
                  <a:srgbClr val="000000"/>
                </a:solidFill>
                <a:latin typeface="Times New Roman" panose="02020603050405020304" pitchFamily="18" charset="0"/>
                <a:ea typeface="黑体" panose="02010609060101010101" pitchFamily="49" charset="-122"/>
              </a:rPr>
              <a:t>4</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的倍数时最小。双作用式叶片泵的叶片数一般都取</a:t>
            </a:r>
            <a:r>
              <a:rPr lang="en-US" altLang="zh-CN" sz="2000" dirty="0">
                <a:solidFill>
                  <a:srgbClr val="000000"/>
                </a:solidFill>
                <a:latin typeface="Times New Roman" panose="02020603050405020304" pitchFamily="18" charset="0"/>
                <a:ea typeface="黑体" panose="02010609060101010101" pitchFamily="49" charset="-122"/>
              </a:rPr>
              <a:t>12</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2000" dirty="0">
                <a:solidFill>
                  <a:srgbClr val="000000"/>
                </a:solidFill>
                <a:latin typeface="Times New Roman" panose="02020603050405020304" pitchFamily="18" charset="0"/>
                <a:ea typeface="黑体" panose="02010609060101010101" pitchFamily="49" charset="-122"/>
              </a:rPr>
              <a:t>16</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片。</a:t>
            </a:r>
            <a:endParaRPr lang="zh-CN" altLang="en-US" sz="2000" dirty="0"/>
          </a:p>
        </p:txBody>
      </p:sp>
      <p:sp>
        <p:nvSpPr>
          <p:cNvPr id="13" name="矩形 12"/>
          <p:cNvSpPr/>
          <p:nvPr/>
        </p:nvSpPr>
        <p:spPr>
          <a:xfrm>
            <a:off x="467544" y="4152908"/>
            <a:ext cx="8460432" cy="2343655"/>
          </a:xfrm>
          <a:prstGeom prst="rect">
            <a:avLst/>
          </a:prstGeom>
        </p:spPr>
        <p:txBody>
          <a:bodyPr wrap="square">
            <a:spAutoFit/>
          </a:bodyPr>
          <a:lstStyle/>
          <a:p>
            <a:pPr marL="171450" indent="-17145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双作用叶片泵的</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定子曲线</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直接影响泵的性能</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如流量均匀性、噪声、磨损等。</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171450" indent="-17145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过渡曲线应保证叶片贴紧在定子内表面上</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且叶片在转子槽中径向运动时速度和加速度的变化均匀</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使叶片对定子内表面的冲击尽可能小。</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等加速</a:t>
            </a:r>
            <a:r>
              <a:rPr lang="en-US" altLang="zh-CN" dirty="0">
                <a:solidFill>
                  <a:srgbClr val="000000"/>
                </a:solidFill>
                <a:latin typeface="Times New Roman" panose="02020603050405020304" pitchFamily="18" charset="0"/>
                <a:ea typeface="黑体" panose="02010609060101010101" pitchFamily="49" charset="-122"/>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等减速曲线、高次曲线和余弦曲线等是目前得到较广泛应用的几种曲线。</a:t>
            </a:r>
            <a:endParaRPr lang="zh-CN" altLang="en-US" sz="2000"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三、外反馈限压式变量叶片泵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4T14.EPS" descr="id:2147504549;FounderCES"/>
          <p:cNvPicPr/>
          <p:nvPr/>
        </p:nvPicPr>
        <p:blipFill>
          <a:blip r:embed="rId1"/>
          <a:stretch>
            <a:fillRect/>
          </a:stretch>
        </p:blipFill>
        <p:spPr>
          <a:xfrm>
            <a:off x="4139952" y="960097"/>
            <a:ext cx="4572000" cy="3820217"/>
          </a:xfrm>
          <a:prstGeom prst="rect">
            <a:avLst/>
          </a:prstGeom>
        </p:spPr>
      </p:pic>
      <p:sp>
        <p:nvSpPr>
          <p:cNvPr id="18" name="矩形 17"/>
          <p:cNvSpPr/>
          <p:nvPr/>
        </p:nvSpPr>
        <p:spPr>
          <a:xfrm>
            <a:off x="4283968" y="5007367"/>
            <a:ext cx="4572000" cy="891719"/>
          </a:xfrm>
          <a:prstGeom prst="rect">
            <a:avLst/>
          </a:prstGeom>
        </p:spPr>
        <p:txBody>
          <a:bodyPr>
            <a:spAutoFit/>
          </a:bodyPr>
          <a:lstStyle/>
          <a:p>
            <a:pPr indent="254000"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外反馈限压式变量叶片泵</a:t>
            </a:r>
            <a:endParaRPr lang="zh-CN" altLang="zh-CN" sz="12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弹簧预紧力调节螺钉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弹簧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滑块滚针支承</a:t>
            </a:r>
            <a:endParaRPr lang="zh-CN" altLang="zh-CN" sz="12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反馈柱塞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流量调节螺钉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a:t>
            </a:r>
            <a:endParaRPr lang="zh-CN" altLang="zh-CN" sz="1200" dirty="0">
              <a:solidFill>
                <a:srgbClr val="000000"/>
              </a:solidFill>
              <a:effectLst/>
              <a:latin typeface="NEU-BZ-S92"/>
              <a:ea typeface="方正书宋_GBK"/>
              <a:cs typeface="Times New Roman" panose="02020603050405020304" pitchFamily="18" charset="0"/>
            </a:endParaRPr>
          </a:p>
        </p:txBody>
      </p:sp>
      <p:sp>
        <p:nvSpPr>
          <p:cNvPr id="19" name="文本框 18"/>
          <p:cNvSpPr txBox="1"/>
          <p:nvPr/>
        </p:nvSpPr>
        <p:spPr>
          <a:xfrm>
            <a:off x="320896" y="836712"/>
            <a:ext cx="3672408" cy="5579604"/>
          </a:xfrm>
          <a:prstGeom prst="rect">
            <a:avLst/>
          </a:prstGeom>
          <a:noFill/>
        </p:spPr>
        <p:txBody>
          <a:bodyPr wrap="square">
            <a:spAutoFit/>
          </a:bodyPr>
          <a:lstStyle/>
          <a:p>
            <a:pPr marL="285750" indent="-285750">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压力升高到</a:t>
            </a:r>
            <a:r>
              <a:rPr lang="en-US" altLang="zh-CN" sz="20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a:t>
            </a:r>
            <a:r>
              <a:rPr lang="en-US" altLang="zh-CN" sz="2000"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&gt;</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20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反馈力克服弹簧预紧力推定子左移</a:t>
            </a:r>
            <a:r>
              <a:rPr lang="en-US" altLang="zh-CN" sz="20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距离</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偏心距减小</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泵输出流量随之减小。</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压力愈高</a:t>
            </a:r>
            <a:r>
              <a:rPr lang="en-US"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偏心距愈小</a:t>
            </a:r>
            <a:r>
              <a:rPr lang="zh-CN" altLang="en-US"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输出流量也愈小</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当压力大到泵内偏心距所产生的流量全部用于补偿泄漏时</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泵的输出流量为零</a:t>
            </a:r>
            <a:r>
              <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C00000"/>
                </a:solidFill>
                <a:latin typeface="Times New Roman" panose="02020603050405020304" pitchFamily="18" charset="0"/>
                <a:ea typeface="黑体" panose="02010609060101010101" pitchFamily="49" charset="-122"/>
                <a:cs typeface="Times New Roman" panose="02020603050405020304" pitchFamily="18" charset="0"/>
              </a:rPr>
              <a:t>为限压式变量叶片泵</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285750" indent="-285750">
              <a:lnSpc>
                <a:spcPct val="150000"/>
              </a:lnSpc>
              <a:spcAft>
                <a:spcPts val="0"/>
              </a:spcAft>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反馈力通过柱塞从外面加到定子上来的。</a:t>
            </a:r>
            <a:endParaRPr lang="zh-CN" altLang="zh-CN" sz="2000" dirty="0">
              <a:solidFill>
                <a:srgbClr val="000000"/>
              </a:solidFill>
              <a:effectLst/>
              <a:latin typeface="NEU-BZ-S92"/>
              <a:ea typeface="方正书宋_GBK"/>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三、外反馈限压式变量叶片泵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1"/>
          <a:srcRect l="18500" t="15000" r="24013" b="15000"/>
          <a:stretch>
            <a:fillRect/>
          </a:stretch>
        </p:blipFill>
        <p:spPr>
          <a:xfrm>
            <a:off x="576996" y="908720"/>
            <a:ext cx="8171468" cy="559689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三、外反馈限压式变量叶片泵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rotWithShape="1">
          <a:blip r:embed="rId1"/>
          <a:srcRect l="17870" t="16401" r="24800" b="10801"/>
          <a:stretch>
            <a:fillRect/>
          </a:stretch>
        </p:blipFill>
        <p:spPr>
          <a:xfrm>
            <a:off x="467544" y="836712"/>
            <a:ext cx="7964194" cy="568863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三、外反馈限压式变量叶片泵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1"/>
          <a:srcRect l="19288" t="15001" r="19760" b="13600"/>
          <a:stretch>
            <a:fillRect/>
          </a:stretch>
        </p:blipFill>
        <p:spPr>
          <a:xfrm>
            <a:off x="364584" y="836712"/>
            <a:ext cx="8414832" cy="5544616"/>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三、外反馈限压式变量叶片泵</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rotWithShape="1">
          <a:blip r:embed="rId1"/>
          <a:srcRect l="18500" t="23401" r="19759" b="9401"/>
          <a:stretch>
            <a:fillRect/>
          </a:stretch>
        </p:blipFill>
        <p:spPr>
          <a:xfrm>
            <a:off x="323528" y="1124744"/>
            <a:ext cx="8350588" cy="5112568"/>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a:t>
            </a:r>
            <a:r>
              <a:rPr lang="zh-CN" altLang="en-US" sz="2400" dirty="0">
                <a:solidFill>
                  <a:srgbClr val="184972"/>
                </a:solidFill>
                <a:latin typeface="Times New Roman" panose="02020603050405020304" pitchFamily="18" charset="0"/>
                <a:ea typeface="黑体" panose="02010609060101010101" pitchFamily="49" charset="-122"/>
              </a:rPr>
              <a:t>提高双作用叶片泵压力的措施</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0" name="4T13.EPS" descr="id:2147504534;FounderCES"/>
          <p:cNvPicPr/>
          <p:nvPr/>
        </p:nvPicPr>
        <p:blipFill>
          <a:blip r:embed="rId1"/>
          <a:stretch>
            <a:fillRect/>
          </a:stretch>
        </p:blipFill>
        <p:spPr>
          <a:xfrm>
            <a:off x="4623428" y="908720"/>
            <a:ext cx="4550921" cy="4291293"/>
          </a:xfrm>
          <a:prstGeom prst="rect">
            <a:avLst/>
          </a:prstGeom>
        </p:spPr>
      </p:pic>
      <p:sp>
        <p:nvSpPr>
          <p:cNvPr id="11" name="矩形 10"/>
          <p:cNvSpPr/>
          <p:nvPr/>
        </p:nvSpPr>
        <p:spPr>
          <a:xfrm>
            <a:off x="5499448" y="5161072"/>
            <a:ext cx="3240360" cy="1168718"/>
          </a:xfrm>
          <a:prstGeom prst="rect">
            <a:avLst/>
          </a:prstGeom>
        </p:spPr>
        <p:txBody>
          <a:bodyPr wrap="square">
            <a:spAutoFit/>
          </a:bodyPr>
          <a:lstStyle/>
          <a:p>
            <a:pPr algn="ctr">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4-13</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几种改善叶片受力状况的结构</a:t>
            </a:r>
            <a:endParaRPr lang="zh-CN" altLang="zh-CN" sz="12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子母叶片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阶梯叶片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柱销叶片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双叶片</a:t>
            </a:r>
            <a:endParaRPr lang="zh-CN" altLang="zh-CN" sz="12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母叶片　</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子叶片</a:t>
            </a:r>
            <a:endParaRPr lang="zh-CN" altLang="zh-CN" sz="1200" dirty="0">
              <a:solidFill>
                <a:srgbClr val="000000"/>
              </a:solidFill>
              <a:effectLst/>
              <a:latin typeface="NEU-BZ-S92"/>
              <a:ea typeface="方正书宋_GBK"/>
              <a:cs typeface="Times New Roman" panose="02020603050405020304" pitchFamily="18" charset="0"/>
            </a:endParaRPr>
          </a:p>
        </p:txBody>
      </p:sp>
      <p:sp>
        <p:nvSpPr>
          <p:cNvPr id="14" name="矩形 13"/>
          <p:cNvSpPr/>
          <p:nvPr/>
        </p:nvSpPr>
        <p:spPr>
          <a:xfrm>
            <a:off x="240371" y="1254167"/>
            <a:ext cx="4246069" cy="2809615"/>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为了保证叶片和定子内表面紧密接触</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叶片底部都通压力油腔。但当叶片处在吸油腔时</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叶片以很大的力压向定子内表面</a:t>
            </a:r>
            <a:r>
              <a:rPr lang="zh-CN" altLang="en-US" sz="2000" dirty="0">
                <a:solidFill>
                  <a:srgbClr val="000000"/>
                </a:solidFill>
                <a:latin typeface="Times New Roman" panose="02020603050405020304" pitchFamily="18" charset="0"/>
                <a:ea typeface="黑体" panose="02010609060101010101" pitchFamily="49" charset="-122"/>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加速了定子内表面的磨损</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影响泵的寿命和额定压力的提高。</a:t>
            </a:r>
            <a:endParaRPr lang="zh-CN" altLang="en-US" sz="2000" dirty="0"/>
          </a:p>
        </p:txBody>
      </p:sp>
      <p:sp>
        <p:nvSpPr>
          <p:cNvPr id="15" name="矩形 14"/>
          <p:cNvSpPr/>
          <p:nvPr/>
        </p:nvSpPr>
        <p:spPr>
          <a:xfrm>
            <a:off x="666456" y="4220782"/>
            <a:ext cx="3393897" cy="1880579"/>
          </a:xfrm>
          <a:prstGeom prst="rect">
            <a:avLst/>
          </a:prstGeom>
          <a:ln>
            <a:noFill/>
          </a:ln>
        </p:spPr>
        <p:style>
          <a:lnRef idx="2">
            <a:schemeClr val="accent5"/>
          </a:lnRef>
          <a:fillRef idx="1">
            <a:schemeClr val="lt1"/>
          </a:fillRef>
          <a:effectRef idx="0">
            <a:schemeClr val="accent5"/>
          </a:effectRef>
          <a:fontRef idx="minor">
            <a:schemeClr val="dk1"/>
          </a:fontRef>
        </p:style>
        <p:txBody>
          <a:bodyPr wrap="square">
            <a:spAutoFit/>
          </a:bodyPr>
          <a:lstStyle/>
          <a:p>
            <a:pPr marL="342900" indent="-34290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子母叶片的结构</a:t>
            </a:r>
            <a:r>
              <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阶梯叶片结构。</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柱销叶片结构</a:t>
            </a:r>
            <a:endParaRPr lang="en-US"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marL="342900" indent="-342900" algn="just">
              <a:lnSpc>
                <a:spcPct val="150000"/>
              </a:lnSpc>
              <a:buFont typeface="Wingdings" panose="05000000000000000000" pitchFamily="2" charset="2"/>
              <a:buChar char="Ø"/>
            </a:pP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双叶片结构</a:t>
            </a:r>
            <a:endParaRPr lang="zh-CN" altLang="en-US"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19288" t="19201" r="19760" b="9401"/>
          <a:stretch>
            <a:fillRect/>
          </a:stretch>
        </p:blipFill>
        <p:spPr>
          <a:xfrm>
            <a:off x="683568" y="1052736"/>
            <a:ext cx="8086981" cy="5328592"/>
          </a:xfrm>
          <a:prstGeom prst="rect">
            <a:avLst/>
          </a:prstGeom>
        </p:spPr>
      </p:pic>
      <p:sp>
        <p:nvSpPr>
          <p:cNvPr id="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a:t>
            </a:r>
            <a:r>
              <a:rPr lang="zh-CN" altLang="en-US" sz="2400" dirty="0">
                <a:solidFill>
                  <a:srgbClr val="184972"/>
                </a:solidFill>
                <a:latin typeface="Times New Roman" panose="02020603050405020304" pitchFamily="18" charset="0"/>
                <a:ea typeface="黑体" panose="02010609060101010101" pitchFamily="49" charset="-122"/>
              </a:rPr>
              <a:t>提高双作用叶片泵压力的措施</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17870" t="16401" r="18500" b="16401"/>
          <a:stretch>
            <a:fillRect/>
          </a:stretch>
        </p:blipFill>
        <p:spPr>
          <a:xfrm>
            <a:off x="179511" y="1052736"/>
            <a:ext cx="8969907" cy="5328592"/>
          </a:xfrm>
          <a:prstGeom prst="rect">
            <a:avLst/>
          </a:prstGeom>
        </p:spPr>
      </p:pic>
      <p:sp>
        <p:nvSpPr>
          <p:cNvPr id="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a:t>
            </a:r>
            <a:r>
              <a:rPr lang="zh-CN" altLang="en-US" sz="2400" dirty="0">
                <a:solidFill>
                  <a:srgbClr val="184972"/>
                </a:solidFill>
                <a:latin typeface="Times New Roman" panose="02020603050405020304" pitchFamily="18" charset="0"/>
                <a:ea typeface="黑体" panose="02010609060101010101" pitchFamily="49" charset="-122"/>
              </a:rPr>
              <a:t>提高双作用叶片泵压力的措施</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9"/>
          <p:cNvSpPr txBox="1">
            <a:spLocks noChangeArrowheads="1"/>
          </p:cNvSpPr>
          <p:nvPr/>
        </p:nvSpPr>
        <p:spPr bwMode="auto">
          <a:xfrm>
            <a:off x="323528" y="72027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三、功率和效率</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矩形 14"/>
          <p:cNvSpPr/>
          <p:nvPr/>
        </p:nvSpPr>
        <p:spPr>
          <a:xfrm>
            <a:off x="323528" y="1340768"/>
            <a:ext cx="8477326" cy="962956"/>
          </a:xfrm>
          <a:prstGeom prst="rect">
            <a:avLst/>
          </a:prstGeom>
        </p:spPr>
        <p:txBody>
          <a:bodyPr wrap="square">
            <a:spAutoFit/>
          </a:bodyPr>
          <a:lstStyle/>
          <a:p>
            <a:pPr marL="285750" indent="-285750" algn="just">
              <a:lnSpc>
                <a:spcPct val="150000"/>
              </a:lnSpc>
              <a:spcAft>
                <a:spcPts val="0"/>
              </a:spcAft>
              <a:buFont typeface="Wingdings" panose="05000000000000000000" pitchFamily="2" charset="2"/>
              <a:buChar char="Ø"/>
            </a:pPr>
            <a:r>
              <a:rPr lang="zh-CN" altLang="zh-CN" sz="2000" dirty="0">
                <a:solidFill>
                  <a:srgbClr val="000000"/>
                </a:solidFill>
                <a:latin typeface="NEU-BZ-S92"/>
                <a:ea typeface="黑体" panose="02010609060101010101" pitchFamily="49" charset="-122"/>
                <a:cs typeface="Times New Roman" panose="02020603050405020304" pitchFamily="18" charset="0"/>
              </a:rPr>
              <a:t>液压泵输入量是转矩和转速</a:t>
            </a:r>
            <a:r>
              <a:rPr lang="en-US" altLang="zh-CN"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角速度</a:t>
            </a:r>
            <a:r>
              <a:rPr lang="en-US" altLang="zh-CN" sz="2000" dirty="0">
                <a:solidFill>
                  <a:srgbClr val="000000"/>
                </a:solidFill>
                <a:latin typeface="NEU-BZ-S92"/>
                <a:ea typeface="黑体" panose="02010609060101010101" pitchFamily="49" charset="-122"/>
                <a:cs typeface="Times New Roman" panose="02020603050405020304" pitchFamily="18" charset="0"/>
              </a:rPr>
              <a:t>)</a:t>
            </a:r>
            <a:r>
              <a:rPr lang="zh-CN" altLang="en-US"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输出量是液体的压力和流量。如果不考虑损失</a:t>
            </a:r>
            <a:r>
              <a:rPr lang="zh-CN" altLang="en-US"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则输出功率等于输入功率</a:t>
            </a:r>
            <a:r>
              <a:rPr lang="zh-CN" altLang="en-US" sz="2000" dirty="0">
                <a:solidFill>
                  <a:srgbClr val="000000"/>
                </a:solidFill>
                <a:latin typeface="NEU-BZ-S92"/>
                <a:ea typeface="黑体" panose="02010609060101010101" pitchFamily="49" charset="-122"/>
                <a:cs typeface="Times New Roman" panose="02020603050405020304" pitchFamily="18" charset="0"/>
              </a:rPr>
              <a:t>，理论（</a:t>
            </a:r>
            <a:r>
              <a:rPr lang="zh-CN" altLang="zh-CN" sz="2000" dirty="0">
                <a:solidFill>
                  <a:srgbClr val="000000"/>
                </a:solidFill>
                <a:latin typeface="NEU-BZ-S92"/>
                <a:ea typeface="黑体" panose="02010609060101010101" pitchFamily="49" charset="-122"/>
                <a:cs typeface="Times New Roman" panose="02020603050405020304" pitchFamily="18" charset="0"/>
              </a:rPr>
              <a:t>几何</a:t>
            </a:r>
            <a:r>
              <a:rPr lang="zh-CN" altLang="en-US"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功率</a:t>
            </a:r>
            <a:r>
              <a:rPr lang="zh-CN" altLang="en-US" sz="2000" dirty="0">
                <a:solidFill>
                  <a:srgbClr val="000000"/>
                </a:solidFill>
                <a:latin typeface="NEU-BZ-S92"/>
                <a:ea typeface="黑体" panose="02010609060101010101" pitchFamily="49" charset="-122"/>
                <a:cs typeface="Times New Roman" panose="02020603050405020304" pitchFamily="18" charset="0"/>
              </a:rPr>
              <a:t>：</a:t>
            </a:r>
            <a:endParaRPr lang="zh-CN" altLang="zh-CN" sz="20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6" name="矩形 15"/>
              <p:cNvSpPr/>
              <p:nvPr/>
            </p:nvSpPr>
            <p:spPr>
              <a:xfrm>
                <a:off x="1043608" y="2455561"/>
                <a:ext cx="3686073"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𝑃</m:t>
                          </m:r>
                        </m:e>
                        <m:sub>
                          <m:r>
                            <m:rPr>
                              <m:sty m:val="p"/>
                            </m:rPr>
                            <a:rPr lang="zh-CN" altLang="en-US" sz="2000" i="0">
                              <a:latin typeface="Cambria Math" panose="02040503050406030204" pitchFamily="18" charset="0"/>
                            </a:rPr>
                            <m:t>t</m:t>
                          </m:r>
                        </m:sub>
                      </m:sSub>
                      <m:r>
                        <a:rPr lang="zh-CN" altLang="en-US" sz="2000" i="0">
                          <a:latin typeface="Cambria Math" panose="02040503050406030204" pitchFamily="18" charset="0"/>
                        </a:rPr>
                        <m:t>=</m:t>
                      </m:r>
                      <m:r>
                        <a:rPr lang="zh-CN" altLang="en-US" sz="2000" i="1">
                          <a:latin typeface="Cambria Math" panose="02040503050406030204" pitchFamily="18" charset="0"/>
                        </a:rPr>
                        <m:t>𝑝</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m:rPr>
                              <m:sty m:val="p"/>
                            </m:rPr>
                            <a:rPr lang="zh-CN" altLang="en-US" sz="2000" i="0">
                              <a:latin typeface="Cambria Math" panose="02040503050406030204" pitchFamily="18" charset="0"/>
                            </a:rPr>
                            <m:t>t</m:t>
                          </m:r>
                        </m:sub>
                      </m:sSub>
                      <m:r>
                        <a:rPr lang="zh-CN" altLang="en-US" sz="2000" i="0">
                          <a:latin typeface="Cambria Math" panose="02040503050406030204" pitchFamily="18" charset="0"/>
                        </a:rPr>
                        <m:t>=</m:t>
                      </m:r>
                      <m:r>
                        <a:rPr lang="zh-CN" altLang="en-US" sz="2000" i="1">
                          <a:latin typeface="Cambria Math" panose="02040503050406030204" pitchFamily="18" charset="0"/>
                        </a:rPr>
                        <m:t>𝑝𝑉𝑛</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𝑇</m:t>
                          </m:r>
                        </m:e>
                        <m:sub>
                          <m:r>
                            <m:rPr>
                              <m:sty m:val="p"/>
                            </m:rPr>
                            <a:rPr lang="zh-CN" altLang="en-US" sz="2000" i="0">
                              <a:latin typeface="Cambria Math" panose="02040503050406030204" pitchFamily="18" charset="0"/>
                            </a:rPr>
                            <m:t>t</m:t>
                          </m:r>
                        </m:sub>
                      </m:sSub>
                      <m:r>
                        <a:rPr lang="zh-CN" altLang="en-US" sz="2000" i="1">
                          <a:latin typeface="Cambria Math" panose="02040503050406030204" pitchFamily="18" charset="0"/>
                        </a:rPr>
                        <m:t>𝜔</m:t>
                      </m:r>
                      <m:r>
                        <a:rPr lang="zh-CN" altLang="en-US" sz="2000" i="0">
                          <a:latin typeface="Cambria Math" panose="02040503050406030204" pitchFamily="18" charset="0"/>
                        </a:rPr>
                        <m:t>=</m:t>
                      </m:r>
                      <m:r>
                        <a:rPr lang="zh-CN" altLang="en-US" sz="2000" i="0">
                          <a:latin typeface="Cambria Math" panose="02040503050406030204" pitchFamily="18" charset="0"/>
                        </a:rPr>
                        <m:t>2</m:t>
                      </m:r>
                      <m:r>
                        <m:rPr>
                          <m:sty m:val="p"/>
                        </m:rPr>
                        <a:rPr lang="zh-CN" altLang="en-US" sz="2000" i="0">
                          <a:latin typeface="Cambria Math" panose="02040503050406030204" pitchFamily="18" charset="0"/>
                        </a:rPr>
                        <m:t>π</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𝑇</m:t>
                          </m:r>
                        </m:e>
                        <m:sub>
                          <m:r>
                            <m:rPr>
                              <m:sty m:val="p"/>
                            </m:rPr>
                            <a:rPr lang="zh-CN" altLang="en-US" sz="2000" i="0">
                              <a:latin typeface="Cambria Math" panose="02040503050406030204" pitchFamily="18" charset="0"/>
                            </a:rPr>
                            <m:t>t</m:t>
                          </m:r>
                        </m:sub>
                      </m:sSub>
                      <m:r>
                        <a:rPr lang="zh-CN" altLang="en-US" sz="2000" i="1">
                          <a:latin typeface="Cambria Math" panose="02040503050406030204" pitchFamily="18" charset="0"/>
                        </a:rPr>
                        <m:t>𝑛</m:t>
                      </m:r>
                    </m:oMath>
                  </m:oMathPara>
                </a14:m>
                <a:endParaRPr lang="zh-CN" altLang="en-US" sz="2000" dirty="0"/>
              </a:p>
            </p:txBody>
          </p:sp>
        </mc:Choice>
        <mc:Fallback>
          <p:sp>
            <p:nvSpPr>
              <p:cNvPr id="16" name="矩形 15"/>
              <p:cNvSpPr>
                <a:spLocks noRot="1" noChangeAspect="1" noMove="1" noResize="1" noEditPoints="1" noAdjustHandles="1" noChangeArrowheads="1" noChangeShapeType="1" noTextEdit="1"/>
              </p:cNvSpPr>
              <p:nvPr/>
            </p:nvSpPr>
            <p:spPr>
              <a:xfrm>
                <a:off x="1043608" y="2455561"/>
                <a:ext cx="3686073" cy="400110"/>
              </a:xfrm>
              <a:prstGeom prst="rect">
                <a:avLst/>
              </a:prstGeom>
              <a:blipFill rotWithShape="1">
                <a:blip r:embed="rId1"/>
                <a:stretch>
                  <a:fillRect l="-8" t="-4" r="5" b="1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7" name="文本框 16"/>
              <p:cNvSpPr txBox="1"/>
              <p:nvPr/>
            </p:nvSpPr>
            <p:spPr>
              <a:xfrm>
                <a:off x="657015" y="2924944"/>
                <a:ext cx="8550926" cy="307777"/>
              </a:xfrm>
              <a:prstGeom prst="rect">
                <a:avLst/>
              </a:prstGeom>
              <a:noFill/>
            </p:spPr>
            <p:txBody>
              <a:bodyPr wrap="square" rtlCol="0">
                <a:spAutoFit/>
              </a:bodyPr>
              <a:lstStyle/>
              <a:p>
                <a:r>
                  <a:rPr lang="zh-CN" altLang="en-US" sz="1400" dirty="0">
                    <a:solidFill>
                      <a:srgbClr val="FF0000"/>
                    </a:solidFill>
                    <a:latin typeface="+mn-ea"/>
                  </a:rPr>
                  <a:t> </a:t>
                </a:r>
                <a14:m>
                  <m:oMath xmlns:m="http://schemas.openxmlformats.org/officeDocument/2006/math">
                    <m:r>
                      <a:rPr lang="zh-CN" altLang="en-US" sz="1400" i="1">
                        <a:solidFill>
                          <a:srgbClr val="FF0000"/>
                        </a:solidFill>
                        <a:latin typeface="Cambria Math" panose="02040503050406030204" pitchFamily="18" charset="0"/>
                      </a:rPr>
                      <m:t>𝑝</m:t>
                    </m:r>
                    <m:sSub>
                      <m:sSubPr>
                        <m:ctrlPr>
                          <a:rPr lang="zh-CN" altLang="en-US" sz="1400" i="1">
                            <a:solidFill>
                              <a:srgbClr val="FF0000"/>
                            </a:solidFill>
                            <a:latin typeface="Cambria Math" panose="02040503050406030204" pitchFamily="18" charset="0"/>
                          </a:rPr>
                        </m:ctrlPr>
                      </m:sSubPr>
                      <m:e>
                        <m:r>
                          <a:rPr lang="zh-CN" altLang="en-US" sz="1400" b="0" i="1" smtClean="0">
                            <a:solidFill>
                              <a:srgbClr val="FF0000"/>
                            </a:solidFill>
                            <a:latin typeface="Cambria Math" panose="02040503050406030204" pitchFamily="18" charset="0"/>
                          </a:rPr>
                          <m:t>、</m:t>
                        </m:r>
                        <m:r>
                          <a:rPr lang="zh-CN" altLang="en-US" sz="1400" i="1">
                            <a:solidFill>
                              <a:srgbClr val="FF0000"/>
                            </a:solidFill>
                            <a:latin typeface="Cambria Math" panose="02040503050406030204" pitchFamily="18" charset="0"/>
                          </a:rPr>
                          <m:t>𝑞</m:t>
                        </m:r>
                      </m:e>
                      <m:sub/>
                    </m:sSub>
                    <m:r>
                      <a:rPr lang="zh-CN" altLang="en-US" sz="1400" b="0" i="1" smtClean="0">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𝑇</m:t>
                    </m:r>
                    <m:r>
                      <a:rPr lang="zh-CN" altLang="en-US" sz="1400" b="0" i="1" smtClean="0">
                        <a:solidFill>
                          <a:srgbClr val="FF0000"/>
                        </a:solidFill>
                        <a:latin typeface="Cambria Math" panose="02040503050406030204" pitchFamily="18" charset="0"/>
                      </a:rPr>
                      <m:t>、</m:t>
                    </m:r>
                    <m:r>
                      <a:rPr lang="zh-CN" altLang="en-US" sz="1400" i="1">
                        <a:solidFill>
                          <a:srgbClr val="FF0000"/>
                        </a:solidFill>
                        <a:latin typeface="Cambria Math" panose="02040503050406030204" pitchFamily="18" charset="0"/>
                      </a:rPr>
                      <m:t>𝜔</m:t>
                    </m:r>
                    <m:r>
                      <a:rPr lang="zh-CN" altLang="en-US" sz="1400" b="0" i="1" smtClean="0">
                        <a:solidFill>
                          <a:srgbClr val="FF0000"/>
                        </a:solidFill>
                        <a:latin typeface="Cambria Math" panose="02040503050406030204" pitchFamily="18" charset="0"/>
                      </a:rPr>
                      <m:t>、</m:t>
                    </m:r>
                    <m:r>
                      <a:rPr lang="zh-CN" altLang="en-US" sz="1400" i="1">
                        <a:solidFill>
                          <a:srgbClr val="FF0000"/>
                        </a:solidFill>
                        <a:latin typeface="Cambria Math" panose="02040503050406030204" pitchFamily="18" charset="0"/>
                      </a:rPr>
                      <m:t>𝑛</m:t>
                    </m:r>
                    <m:r>
                      <a:rPr lang="zh-CN" altLang="en-US" sz="1400" b="0" i="1" smtClean="0">
                        <a:solidFill>
                          <a:srgbClr val="FF0000"/>
                        </a:solidFill>
                        <a:latin typeface="Cambria Math" panose="02040503050406030204" pitchFamily="18" charset="0"/>
                      </a:rPr>
                      <m:t>的</m:t>
                    </m:r>
                    <m:r>
                      <a:rPr lang="zh-CN" altLang="en-US" sz="1400" i="1">
                        <a:solidFill>
                          <a:srgbClr val="FF0000"/>
                        </a:solidFill>
                        <a:latin typeface="Cambria Math" panose="02040503050406030204" pitchFamily="18" charset="0"/>
                      </a:rPr>
                      <m:t>单位</m:t>
                    </m:r>
                    <m:r>
                      <a:rPr lang="zh-CN" altLang="en-US" sz="1400" i="1" smtClean="0">
                        <a:solidFill>
                          <a:srgbClr val="FF0000"/>
                        </a:solidFill>
                        <a:latin typeface="Cambria Math" panose="02040503050406030204" pitchFamily="18" charset="0"/>
                      </a:rPr>
                      <m:t>分别</m:t>
                    </m:r>
                    <m:r>
                      <a:rPr lang="zh-CN" altLang="en-US" sz="1400" b="0" i="1" smtClean="0">
                        <a:solidFill>
                          <a:srgbClr val="FF0000"/>
                        </a:solidFill>
                        <a:latin typeface="Cambria Math" panose="02040503050406030204" pitchFamily="18" charset="0"/>
                      </a:rPr>
                      <m:t>为</m:t>
                    </m:r>
                    <m:r>
                      <m:rPr>
                        <m:sty m:val="p"/>
                      </m:rPr>
                      <a:rPr lang="en-US" altLang="zh-CN" sz="1400" b="0" i="0" smtClean="0">
                        <a:solidFill>
                          <a:srgbClr val="FF0000"/>
                        </a:solidFill>
                        <a:latin typeface="Cambria Math" panose="02040503050406030204" pitchFamily="18" charset="0"/>
                      </a:rPr>
                      <m:t>N</m:t>
                    </m:r>
                    <m:r>
                      <a:rPr lang="en-US" altLang="zh-CN" sz="1400" b="0" i="0" smtClean="0">
                        <a:solidFill>
                          <a:srgbClr val="FF0000"/>
                        </a:solidFill>
                        <a:latin typeface="Cambria Math" panose="02040503050406030204" pitchFamily="18" charset="0"/>
                      </a:rPr>
                      <m:t>/</m:t>
                    </m:r>
                    <m:sSup>
                      <m:sSupPr>
                        <m:ctrlPr>
                          <a:rPr lang="en-US" altLang="zh-CN" sz="1400" b="0" i="1" smtClean="0">
                            <a:solidFill>
                              <a:srgbClr val="FF0000"/>
                            </a:solidFill>
                            <a:latin typeface="Cambria Math" panose="02040503050406030204" pitchFamily="18" charset="0"/>
                          </a:rPr>
                        </m:ctrlPr>
                      </m:sSupPr>
                      <m:e>
                        <m:r>
                          <a:rPr lang="en-US" altLang="zh-CN" sz="1400" b="0" i="1" smtClean="0">
                            <a:solidFill>
                              <a:srgbClr val="FF0000"/>
                            </a:solidFill>
                            <a:latin typeface="Cambria Math" panose="02040503050406030204" pitchFamily="18" charset="0"/>
                          </a:rPr>
                          <m:t>𝑚</m:t>
                        </m:r>
                      </m:e>
                      <m:sup>
                        <m:r>
                          <a:rPr lang="en-US" altLang="zh-CN" sz="1400" b="0" i="1" smtClean="0">
                            <a:solidFill>
                              <a:srgbClr val="FF0000"/>
                            </a:solidFill>
                            <a:latin typeface="Cambria Math" panose="02040503050406030204" pitchFamily="18" charset="0"/>
                          </a:rPr>
                          <m:t>2</m:t>
                        </m:r>
                      </m:sup>
                    </m:sSup>
                  </m:oMath>
                </a14:m>
                <a:r>
                  <a:rPr lang="en-US" altLang="zh-CN" sz="1400" dirty="0">
                    <a:solidFill>
                      <a:srgbClr val="FF0000"/>
                    </a:solidFill>
                    <a:latin typeface="+mn-ea"/>
                  </a:rPr>
                  <a:t> </a:t>
                </a:r>
                <a14:m>
                  <m:oMath xmlns:m="http://schemas.openxmlformats.org/officeDocument/2006/math">
                    <m:r>
                      <a:rPr lang="zh-CN" altLang="en-US" sz="1400" dirty="0" smtClean="0">
                        <a:solidFill>
                          <a:srgbClr val="FF0000"/>
                        </a:solidFill>
                        <a:latin typeface="Cambria Math" panose="02040503050406030204" pitchFamily="18" charset="0"/>
                      </a:rPr>
                      <m:t>、</m:t>
                    </m:r>
                    <m:sSup>
                      <m:sSupPr>
                        <m:ctrlPr>
                          <a:rPr lang="en-US" altLang="zh-CN" sz="1400" i="1">
                            <a:solidFill>
                              <a:srgbClr val="FF0000"/>
                            </a:solidFill>
                            <a:latin typeface="Cambria Math" panose="02040503050406030204" pitchFamily="18" charset="0"/>
                          </a:rPr>
                        </m:ctrlPr>
                      </m:sSupPr>
                      <m:e>
                        <m:r>
                          <a:rPr lang="en-US" altLang="zh-CN" sz="1400" i="1">
                            <a:solidFill>
                              <a:srgbClr val="FF0000"/>
                            </a:solidFill>
                            <a:latin typeface="Cambria Math" panose="02040503050406030204" pitchFamily="18" charset="0"/>
                          </a:rPr>
                          <m:t>𝑚</m:t>
                        </m:r>
                      </m:e>
                      <m:sup>
                        <m:r>
                          <a:rPr lang="en-US" altLang="zh-CN" sz="1400" b="0" i="1" smtClean="0">
                            <a:solidFill>
                              <a:srgbClr val="FF0000"/>
                            </a:solidFill>
                            <a:latin typeface="Cambria Math" panose="02040503050406030204" pitchFamily="18" charset="0"/>
                          </a:rPr>
                          <m:t>3</m:t>
                        </m:r>
                      </m:sup>
                    </m:sSup>
                    <m:r>
                      <a:rPr lang="en-US" altLang="zh-CN" sz="1400" b="0" i="1" smtClean="0">
                        <a:solidFill>
                          <a:srgbClr val="FF0000"/>
                        </a:solidFill>
                        <a:latin typeface="Cambria Math" panose="02040503050406030204" pitchFamily="18" charset="0"/>
                      </a:rPr>
                      <m:t>/</m:t>
                    </m:r>
                    <m:r>
                      <m:rPr>
                        <m:sty m:val="p"/>
                      </m:rPr>
                      <a:rPr lang="en-US" altLang="zh-CN" sz="1400" b="0" i="0" smtClean="0">
                        <a:solidFill>
                          <a:srgbClr val="FF0000"/>
                        </a:solidFill>
                        <a:latin typeface="Cambria Math" panose="02040503050406030204" pitchFamily="18" charset="0"/>
                      </a:rPr>
                      <m:t>s</m:t>
                    </m:r>
                    <m:r>
                      <a:rPr lang="zh-CN" altLang="en-US" sz="1400" b="0" i="1" smtClean="0">
                        <a:solidFill>
                          <a:srgbClr val="FF0000"/>
                        </a:solidFill>
                        <a:latin typeface="Cambria Math" panose="02040503050406030204" pitchFamily="18" charset="0"/>
                      </a:rPr>
                      <m:t>、</m:t>
                    </m:r>
                    <m:r>
                      <m:rPr>
                        <m:sty m:val="p"/>
                      </m:rPr>
                      <a:rPr lang="en-US" altLang="zh-CN" sz="1400" b="0" i="0" smtClean="0">
                        <a:solidFill>
                          <a:srgbClr val="FF0000"/>
                        </a:solidFill>
                        <a:latin typeface="Cambria Math" panose="02040503050406030204" pitchFamily="18" charset="0"/>
                      </a:rPr>
                      <m:t>N</m:t>
                    </m:r>
                    <m:r>
                      <a:rPr lang="en-US" altLang="zh-CN" sz="1400" b="0" i="1" smtClean="0">
                        <a:solidFill>
                          <a:srgbClr val="FF0000"/>
                        </a:solidFill>
                        <a:latin typeface="Cambria Math" panose="02040503050406030204" pitchFamily="18" charset="0"/>
                      </a:rPr>
                      <m:t>∙</m:t>
                    </m:r>
                    <m:r>
                      <a:rPr lang="en-US" altLang="zh-CN" sz="1400" b="0" i="1" smtClean="0">
                        <a:solidFill>
                          <a:srgbClr val="FF0000"/>
                        </a:solidFill>
                        <a:latin typeface="Cambria Math" panose="02040503050406030204" pitchFamily="18" charset="0"/>
                      </a:rPr>
                      <m:t>𝑚</m:t>
                    </m:r>
                    <m:r>
                      <a:rPr lang="zh-CN" altLang="en-US" sz="1400" b="0" i="1" smtClean="0">
                        <a:solidFill>
                          <a:srgbClr val="FF0000"/>
                        </a:solidFill>
                        <a:latin typeface="Cambria Math" panose="02040503050406030204" pitchFamily="18" charset="0"/>
                      </a:rPr>
                      <m:t>、</m:t>
                    </m:r>
                  </m:oMath>
                </a14:m>
                <a:r>
                  <a:rPr lang="en-US" altLang="zh-CN" sz="1400" dirty="0">
                    <a:solidFill>
                      <a:srgbClr val="FF0000"/>
                    </a:solidFill>
                  </a:rPr>
                  <a:t>rad/s</a:t>
                </a:r>
                <a:r>
                  <a:rPr lang="zh-CN" altLang="en-US" sz="1400" dirty="0">
                    <a:solidFill>
                      <a:srgbClr val="FF0000"/>
                    </a:solidFill>
                  </a:rPr>
                  <a:t>、</a:t>
                </a:r>
                <a:r>
                  <a:rPr lang="en-US" altLang="zh-CN" sz="1400" dirty="0">
                    <a:solidFill>
                      <a:srgbClr val="FF0000"/>
                    </a:solidFill>
                  </a:rPr>
                  <a:t>r/s</a:t>
                </a:r>
                <a:r>
                  <a:rPr lang="zh-CN" altLang="en-US" sz="1400" dirty="0">
                    <a:solidFill>
                      <a:srgbClr val="FF0000"/>
                    </a:solidFill>
                  </a:rPr>
                  <a:t>，</a:t>
                </a:r>
                <a:r>
                  <a:rPr lang="zh-CN" altLang="en-US" sz="1400" dirty="0">
                    <a:solidFill>
                      <a:srgbClr val="FF0000"/>
                    </a:solidFill>
                    <a:latin typeface="+mn-ea"/>
                  </a:rPr>
                  <a:t>则</a:t>
                </a:r>
                <a14:m>
                  <m:oMath xmlns:m="http://schemas.openxmlformats.org/officeDocument/2006/math">
                    <m:sSub>
                      <m:sSubPr>
                        <m:ctrlPr>
                          <a:rPr lang="zh-CN" altLang="en-US" sz="1400" i="1">
                            <a:solidFill>
                              <a:srgbClr val="FF0000"/>
                            </a:solidFill>
                            <a:latin typeface="Cambria Math" panose="02040503050406030204" pitchFamily="18" charset="0"/>
                          </a:rPr>
                        </m:ctrlPr>
                      </m:sSubPr>
                      <m:e>
                        <m:r>
                          <a:rPr lang="zh-CN" altLang="en-US" sz="1400" i="1">
                            <a:solidFill>
                              <a:srgbClr val="FF0000"/>
                            </a:solidFill>
                            <a:latin typeface="Cambria Math" panose="02040503050406030204" pitchFamily="18" charset="0"/>
                          </a:rPr>
                          <m:t>𝑃</m:t>
                        </m:r>
                      </m:e>
                      <m:sub/>
                    </m:sSub>
                    <m:r>
                      <a:rPr lang="zh-CN" altLang="en-US" sz="1400" b="0" i="1" smtClean="0">
                        <a:solidFill>
                          <a:srgbClr val="FF0000"/>
                        </a:solidFill>
                        <a:latin typeface="Cambria Math" panose="02040503050406030204" pitchFamily="18" charset="0"/>
                      </a:rPr>
                      <m:t>的</m:t>
                    </m:r>
                    <m:r>
                      <a:rPr lang="zh-CN" altLang="en-US" sz="1400" i="1">
                        <a:solidFill>
                          <a:srgbClr val="FF0000"/>
                        </a:solidFill>
                        <a:latin typeface="Cambria Math" panose="02040503050406030204" pitchFamily="18" charset="0"/>
                      </a:rPr>
                      <m:t>单位</m:t>
                    </m:r>
                    <m:r>
                      <a:rPr lang="zh-CN" altLang="en-US" sz="1400" b="0" i="1" smtClean="0">
                        <a:solidFill>
                          <a:srgbClr val="FF0000"/>
                        </a:solidFill>
                        <a:latin typeface="Cambria Math" panose="02040503050406030204" pitchFamily="18" charset="0"/>
                      </a:rPr>
                      <m:t>为</m:t>
                    </m:r>
                    <m:r>
                      <m:rPr>
                        <m:sty m:val="p"/>
                      </m:rPr>
                      <a:rPr lang="en-US" altLang="zh-CN" sz="1400">
                        <a:solidFill>
                          <a:srgbClr val="FF0000"/>
                        </a:solidFill>
                        <a:latin typeface="Cambria Math" panose="02040503050406030204" pitchFamily="18" charset="0"/>
                      </a:rPr>
                      <m:t>N</m:t>
                    </m:r>
                    <m:r>
                      <a:rPr lang="en-US" altLang="zh-CN" sz="1400" i="1">
                        <a:solidFill>
                          <a:srgbClr val="FF0000"/>
                        </a:solidFill>
                        <a:latin typeface="Cambria Math" panose="02040503050406030204" pitchFamily="18" charset="0"/>
                      </a:rPr>
                      <m:t>∙</m:t>
                    </m:r>
                    <m:r>
                      <a:rPr lang="en-US" altLang="zh-CN" sz="1400" i="1">
                        <a:solidFill>
                          <a:srgbClr val="FF0000"/>
                        </a:solidFill>
                        <a:latin typeface="Cambria Math" panose="02040503050406030204" pitchFamily="18" charset="0"/>
                      </a:rPr>
                      <m:t>𝑚</m:t>
                    </m:r>
                    <m:r>
                      <a:rPr lang="en-US" altLang="zh-CN" sz="1400" b="0" i="0" smtClean="0">
                        <a:solidFill>
                          <a:srgbClr val="FF0000"/>
                        </a:solidFill>
                        <a:latin typeface="Cambria Math" panose="02040503050406030204" pitchFamily="18" charset="0"/>
                      </a:rPr>
                      <m:t>/</m:t>
                    </m:r>
                    <m:r>
                      <m:rPr>
                        <m:sty m:val="p"/>
                      </m:rPr>
                      <a:rPr lang="en-US" altLang="zh-CN" sz="1400" b="0" i="0" smtClean="0">
                        <a:solidFill>
                          <a:srgbClr val="FF0000"/>
                        </a:solidFill>
                        <a:latin typeface="Cambria Math" panose="02040503050406030204" pitchFamily="18" charset="0"/>
                      </a:rPr>
                      <m:t>s</m:t>
                    </m:r>
                  </m:oMath>
                </a14:m>
                <a:r>
                  <a:rPr lang="zh-CN" altLang="en-US" sz="1400" dirty="0">
                    <a:solidFill>
                      <a:srgbClr val="FF0000"/>
                    </a:solidFill>
                    <a:latin typeface="+mn-ea"/>
                  </a:rPr>
                  <a:t>，即</a:t>
                </a:r>
                <a:r>
                  <a:rPr lang="en-US" altLang="zh-CN" sz="1400" dirty="0">
                    <a:solidFill>
                      <a:srgbClr val="FF0000"/>
                    </a:solidFill>
                  </a:rPr>
                  <a:t>W</a:t>
                </a:r>
                <a:r>
                  <a:rPr lang="zh-CN" altLang="en-US" sz="1400" dirty="0">
                    <a:solidFill>
                      <a:srgbClr val="FF0000"/>
                    </a:solidFill>
                    <a:latin typeface="+mn-ea"/>
                  </a:rPr>
                  <a:t>。</a:t>
                </a:r>
                <a:endParaRPr lang="zh-CN" altLang="en-US" sz="1400" dirty="0">
                  <a:solidFill>
                    <a:srgbClr val="FF0000"/>
                  </a:solidFill>
                  <a:latin typeface="+mn-ea"/>
                </a:endParaRPr>
              </a:p>
            </p:txBody>
          </p:sp>
        </mc:Choice>
        <mc:Fallback>
          <p:sp>
            <p:nvSpPr>
              <p:cNvPr id="17" name="文本框 16"/>
              <p:cNvSpPr txBox="1">
                <a:spLocks noRot="1" noChangeAspect="1" noMove="1" noResize="1" noEditPoints="1" noAdjustHandles="1" noChangeArrowheads="1" noChangeShapeType="1" noTextEdit="1"/>
              </p:cNvSpPr>
              <p:nvPr/>
            </p:nvSpPr>
            <p:spPr>
              <a:xfrm>
                <a:off x="657015" y="2924944"/>
                <a:ext cx="8550926" cy="307777"/>
              </a:xfrm>
              <a:prstGeom prst="rect">
                <a:avLst/>
              </a:prstGeom>
              <a:blipFill rotWithShape="1">
                <a:blip r:embed="rId2"/>
                <a:stretch>
                  <a:fillRect l="-5" t="-44" r="5" b="186"/>
                </a:stretch>
              </a:blipFill>
            </p:spPr>
            <p:txBody>
              <a:bodyPr/>
              <a:lstStyle/>
              <a:p>
                <a:r>
                  <a:rPr lang="zh-CN" altLang="en-US">
                    <a:noFill/>
                  </a:rPr>
                  <a:t> </a:t>
                </a:r>
              </a:p>
            </p:txBody>
          </p:sp>
        </mc:Fallback>
      </mc:AlternateContent>
      <p:sp>
        <p:nvSpPr>
          <p:cNvPr id="18" name="文本框 17"/>
          <p:cNvSpPr txBox="1"/>
          <p:nvPr/>
        </p:nvSpPr>
        <p:spPr>
          <a:xfrm>
            <a:off x="323528" y="3414409"/>
            <a:ext cx="4606046" cy="400110"/>
          </a:xfrm>
          <a:prstGeom prst="rect">
            <a:avLst/>
          </a:prstGeom>
          <a:noFill/>
        </p:spPr>
        <p:txBody>
          <a:bodyPr wrap="square">
            <a:spAutoFit/>
          </a:bodyPr>
          <a:lstStyle/>
          <a:p>
            <a:pPr marL="285750" indent="-285750">
              <a:buFont typeface="Wingdings" panose="05000000000000000000" pitchFamily="2" charset="2"/>
              <a:buChar char="Ø"/>
            </a:pPr>
            <a:r>
              <a:rPr lang="zh-CN" altLang="zh-CN" sz="2000" b="1" dirty="0">
                <a:solidFill>
                  <a:srgbClr val="C00000"/>
                </a:solidFill>
                <a:cs typeface="Times New Roman" panose="02020603050405020304" pitchFamily="18" charset="0"/>
              </a:rPr>
              <a:t>容积效率</a:t>
            </a:r>
            <a:r>
              <a:rPr lang="en-US" altLang="zh-CN" sz="2000" b="1" i="1" dirty="0" err="1">
                <a:solidFill>
                  <a:srgbClr val="000000"/>
                </a:solidFill>
                <a:cs typeface="Times New Roman" panose="02020603050405020304" pitchFamily="18" charset="0"/>
              </a:rPr>
              <a:t>η</a:t>
            </a:r>
            <a:r>
              <a:rPr lang="en-US" altLang="zh-CN" sz="2000" b="1" i="1" baseline="-25000" dirty="0" err="1">
                <a:solidFill>
                  <a:srgbClr val="000000"/>
                </a:solidFill>
                <a:cs typeface="Times New Roman" panose="02020603050405020304" pitchFamily="18" charset="0"/>
              </a:rPr>
              <a:t>V</a:t>
            </a:r>
            <a:endParaRPr lang="zh-CN" altLang="en-US" sz="2000" b="1" dirty="0"/>
          </a:p>
        </p:txBody>
      </p:sp>
      <mc:AlternateContent xmlns:mc="http://schemas.openxmlformats.org/markup-compatibility/2006">
        <mc:Choice xmlns:a14="http://schemas.microsoft.com/office/drawing/2010/main" Requires="a14">
          <p:sp>
            <p:nvSpPr>
              <p:cNvPr id="19" name="矩形 18"/>
              <p:cNvSpPr/>
              <p:nvPr/>
            </p:nvSpPr>
            <p:spPr>
              <a:xfrm>
                <a:off x="864712" y="3982153"/>
                <a:ext cx="3132909" cy="722505"/>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𝜂</m:t>
                          </m:r>
                        </m:e>
                        <m:sub>
                          <m:r>
                            <a:rPr lang="zh-CN" altLang="en-US" sz="2000" i="1">
                              <a:latin typeface="Cambria Math" panose="02040503050406030204" pitchFamily="18" charset="0"/>
                            </a:rPr>
                            <m:t>𝑉</m:t>
                          </m:r>
                        </m:sub>
                      </m:sSub>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1">
                              <a:latin typeface="Cambria Math" panose="02040503050406030204" pitchFamily="18" charset="0"/>
                            </a:rPr>
                            <m:t>𝑞</m:t>
                          </m:r>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m:rPr>
                                  <m:sty m:val="p"/>
                                </m:rPr>
                                <a:rPr lang="zh-CN" altLang="en-US" sz="2000" i="0">
                                  <a:latin typeface="Cambria Math" panose="02040503050406030204" pitchFamily="18" charset="0"/>
                                </a:rPr>
                                <m:t>t</m:t>
                              </m:r>
                            </m:sub>
                          </m:sSub>
                        </m:den>
                      </m:f>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m:rPr>
                                  <m:sty m:val="p"/>
                                </m:rPr>
                                <a:rPr lang="zh-CN" altLang="en-US" sz="2000" i="0">
                                  <a:latin typeface="Cambria Math" panose="02040503050406030204" pitchFamily="18" charset="0"/>
                                </a:rPr>
                                <m:t>t</m:t>
                              </m:r>
                            </m:sub>
                          </m:sSub>
                          <m:r>
                            <m:rPr>
                              <m:nor/>
                            </m:rPr>
                            <a:rPr lang="zh-CN" altLang="en-US" sz="2000" i="1">
                              <a:latin typeface="Cambria Math" panose="02040503050406030204" pitchFamily="18" charset="0"/>
                            </a:rPr>
                            <m:t>−</m:t>
                          </m:r>
                          <m:r>
                            <m:rPr>
                              <m:sty m:val="p"/>
                            </m:rPr>
                            <a:rPr lang="zh-CN" altLang="en-US" sz="2000" i="0">
                              <a:latin typeface="Cambria Math" panose="02040503050406030204" pitchFamily="18" charset="0"/>
                            </a:rPr>
                            <m:t>Δ</m:t>
                          </m:r>
                          <m:r>
                            <a:rPr lang="zh-CN" altLang="en-US" sz="2000" i="1">
                              <a:latin typeface="Cambria Math" panose="02040503050406030204" pitchFamily="18" charset="0"/>
                            </a:rPr>
                            <m:t>𝑞</m:t>
                          </m:r>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m:rPr>
                                  <m:sty m:val="p"/>
                                </m:rPr>
                                <a:rPr lang="zh-CN" altLang="en-US" sz="2000" i="0">
                                  <a:latin typeface="Cambria Math" panose="02040503050406030204" pitchFamily="18" charset="0"/>
                                </a:rPr>
                                <m:t>t</m:t>
                              </m:r>
                            </m:sub>
                          </m:sSub>
                        </m:den>
                      </m:f>
                      <m:r>
                        <a:rPr lang="zh-CN" altLang="en-US" sz="2000" i="0">
                          <a:latin typeface="Cambria Math" panose="02040503050406030204" pitchFamily="18" charset="0"/>
                        </a:rPr>
                        <m:t>=</m:t>
                      </m:r>
                      <m:r>
                        <a:rPr lang="zh-CN" altLang="en-US" sz="2000" i="0">
                          <a:latin typeface="Cambria Math" panose="02040503050406030204" pitchFamily="18" charset="0"/>
                        </a:rPr>
                        <m:t>1</m:t>
                      </m:r>
                      <m:r>
                        <m:rPr>
                          <m:nor/>
                        </m:rPr>
                        <a:rPr lang="zh-CN" altLang="en-US" sz="2000" i="1">
                          <a:latin typeface="Cambria Math" panose="02040503050406030204" pitchFamily="18" charset="0"/>
                        </a:rPr>
                        <m:t>−</m:t>
                      </m:r>
                      <m:f>
                        <m:fPr>
                          <m:ctrlPr>
                            <a:rPr lang="zh-CN" altLang="en-US" sz="2000" i="1" smtClean="0">
                              <a:latin typeface="Cambria Math" panose="02040503050406030204" pitchFamily="18" charset="0"/>
                            </a:rPr>
                          </m:ctrlPr>
                        </m:fPr>
                        <m:num>
                          <m:r>
                            <m:rPr>
                              <m:sty m:val="p"/>
                            </m:rPr>
                            <a:rPr lang="zh-CN" altLang="en-US" sz="2000" i="0">
                              <a:latin typeface="Cambria Math" panose="02040503050406030204" pitchFamily="18" charset="0"/>
                            </a:rPr>
                            <m:t>Δ</m:t>
                          </m:r>
                          <m:r>
                            <a:rPr lang="zh-CN" altLang="en-US" sz="2000" i="1">
                              <a:latin typeface="Cambria Math" panose="02040503050406030204" pitchFamily="18" charset="0"/>
                            </a:rPr>
                            <m:t>𝑞</m:t>
                          </m:r>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m:rPr>
                                  <m:sty m:val="p"/>
                                </m:rPr>
                                <a:rPr lang="zh-CN" altLang="en-US" sz="2000" i="0">
                                  <a:latin typeface="Cambria Math" panose="02040503050406030204" pitchFamily="18" charset="0"/>
                                </a:rPr>
                                <m:t>t</m:t>
                              </m:r>
                            </m:sub>
                          </m:sSub>
                        </m:den>
                      </m:f>
                    </m:oMath>
                  </m:oMathPara>
                </a14:m>
                <a:endParaRPr lang="zh-CN" altLang="en-US" sz="2000" dirty="0"/>
              </a:p>
            </p:txBody>
          </p:sp>
        </mc:Choice>
        <mc:Fallback>
          <p:sp>
            <p:nvSpPr>
              <p:cNvPr id="19" name="矩形 18"/>
              <p:cNvSpPr>
                <a:spLocks noRot="1" noChangeAspect="1" noMove="1" noResize="1" noEditPoints="1" noAdjustHandles="1" noChangeArrowheads="1" noChangeShapeType="1" noTextEdit="1"/>
              </p:cNvSpPr>
              <p:nvPr/>
            </p:nvSpPr>
            <p:spPr>
              <a:xfrm>
                <a:off x="864712" y="3982153"/>
                <a:ext cx="3132909" cy="722505"/>
              </a:xfrm>
              <a:prstGeom prst="rect">
                <a:avLst/>
              </a:prstGeom>
              <a:blipFill rotWithShape="1">
                <a:blip r:embed="rId3"/>
                <a:stretch>
                  <a:fillRect l="-15" t="-9" r="9" b="8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0" name="矩形 19"/>
              <p:cNvSpPr/>
              <p:nvPr/>
            </p:nvSpPr>
            <p:spPr>
              <a:xfrm>
                <a:off x="5652120" y="4002908"/>
                <a:ext cx="1244764"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sz="2000">
                          <a:latin typeface="Cambria Math" panose="02040503050406030204" pitchFamily="18" charset="0"/>
                        </a:rPr>
                        <m:t>Δ</m:t>
                      </m:r>
                      <m:r>
                        <a:rPr lang="zh-CN" altLang="en-US" sz="2000" i="1">
                          <a:latin typeface="Cambria Math" panose="02040503050406030204" pitchFamily="18" charset="0"/>
                        </a:rPr>
                        <m:t>𝑞</m:t>
                      </m:r>
                      <m:r>
                        <a:rPr lang="zh-CN" altLang="en-US" sz="2000" i="0">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𝑘</m:t>
                          </m:r>
                        </m:e>
                        <m:sub>
                          <m:r>
                            <m:rPr>
                              <m:sty m:val="p"/>
                            </m:rPr>
                            <a:rPr lang="zh-CN" altLang="en-US" sz="2000" i="0">
                              <a:latin typeface="Cambria Math" panose="02040503050406030204" pitchFamily="18" charset="0"/>
                            </a:rPr>
                            <m:t>l</m:t>
                          </m:r>
                        </m:sub>
                      </m:sSub>
                      <m:r>
                        <a:rPr lang="zh-CN" altLang="en-US" sz="2000" i="1">
                          <a:latin typeface="Cambria Math" panose="02040503050406030204" pitchFamily="18" charset="0"/>
                        </a:rPr>
                        <m:t>𝑝</m:t>
                      </m:r>
                    </m:oMath>
                  </m:oMathPara>
                </a14:m>
                <a:endParaRPr lang="zh-CN" altLang="en-US" sz="2000" dirty="0"/>
              </a:p>
            </p:txBody>
          </p:sp>
        </mc:Choice>
        <mc:Fallback>
          <p:sp>
            <p:nvSpPr>
              <p:cNvPr id="20" name="矩形 19"/>
              <p:cNvSpPr>
                <a:spLocks noRot="1" noChangeAspect="1" noMove="1" noResize="1" noEditPoints="1" noAdjustHandles="1" noChangeArrowheads="1" noChangeShapeType="1" noTextEdit="1"/>
              </p:cNvSpPr>
              <p:nvPr/>
            </p:nvSpPr>
            <p:spPr>
              <a:xfrm>
                <a:off x="5652120" y="4002908"/>
                <a:ext cx="1244764" cy="400110"/>
              </a:xfrm>
              <a:prstGeom prst="rect">
                <a:avLst/>
              </a:prstGeom>
              <a:blipFill rotWithShape="1">
                <a:blip r:embed="rId4"/>
                <a:stretch>
                  <a:fillRect l="-50" t="-126" r="12" b="14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1" name="矩形 20"/>
              <p:cNvSpPr/>
              <p:nvPr/>
            </p:nvSpPr>
            <p:spPr>
              <a:xfrm>
                <a:off x="869836" y="4840508"/>
                <a:ext cx="1597424" cy="67672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𝜂</m:t>
                          </m:r>
                        </m:e>
                        <m:sub>
                          <m:r>
                            <a:rPr lang="zh-CN" altLang="en-US" sz="2000" i="1">
                              <a:latin typeface="Cambria Math" panose="02040503050406030204" pitchFamily="18" charset="0"/>
                            </a:rPr>
                            <m:t>𝑉</m:t>
                          </m:r>
                        </m:sub>
                      </m:sSub>
                      <m:r>
                        <a:rPr lang="zh-CN" altLang="en-US" sz="2000" i="0">
                          <a:latin typeface="Cambria Math" panose="02040503050406030204" pitchFamily="18" charset="0"/>
                        </a:rPr>
                        <m:t>=</m:t>
                      </m:r>
                      <m:r>
                        <a:rPr lang="zh-CN" altLang="en-US" sz="2000" i="0">
                          <a:latin typeface="Cambria Math" panose="02040503050406030204" pitchFamily="18" charset="0"/>
                        </a:rPr>
                        <m:t>1</m:t>
                      </m:r>
                      <m:r>
                        <m:rPr>
                          <m:nor/>
                        </m:rPr>
                        <a:rPr lang="zh-CN" altLang="en-US" sz="2000" i="1">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𝑘</m:t>
                              </m:r>
                            </m:e>
                            <m:sub>
                              <m:r>
                                <m:rPr>
                                  <m:sty m:val="p"/>
                                </m:rPr>
                                <a:rPr lang="zh-CN" altLang="en-US" sz="2000" i="0">
                                  <a:latin typeface="Cambria Math" panose="02040503050406030204" pitchFamily="18" charset="0"/>
                                </a:rPr>
                                <m:t>l</m:t>
                              </m:r>
                            </m:sub>
                          </m:sSub>
                          <m:r>
                            <a:rPr lang="zh-CN" altLang="en-US" sz="2000" i="1">
                              <a:latin typeface="Cambria Math" panose="02040503050406030204" pitchFamily="18" charset="0"/>
                            </a:rPr>
                            <m:t>𝑝</m:t>
                          </m:r>
                        </m:num>
                        <m:den>
                          <m:r>
                            <a:rPr lang="zh-CN" altLang="en-US" sz="2000" i="1">
                              <a:latin typeface="Cambria Math" panose="02040503050406030204" pitchFamily="18" charset="0"/>
                            </a:rPr>
                            <m:t>𝑉𝑛</m:t>
                          </m:r>
                        </m:den>
                      </m:f>
                    </m:oMath>
                  </m:oMathPara>
                </a14:m>
                <a:endParaRPr lang="zh-CN" altLang="en-US" sz="2000" dirty="0"/>
              </a:p>
            </p:txBody>
          </p:sp>
        </mc:Choice>
        <mc:Fallback>
          <p:sp>
            <p:nvSpPr>
              <p:cNvPr id="21" name="矩形 20"/>
              <p:cNvSpPr>
                <a:spLocks noRot="1" noChangeAspect="1" noMove="1" noResize="1" noEditPoints="1" noAdjustHandles="1" noChangeArrowheads="1" noChangeShapeType="1" noTextEdit="1"/>
              </p:cNvSpPr>
              <p:nvPr/>
            </p:nvSpPr>
            <p:spPr>
              <a:xfrm>
                <a:off x="869836" y="4840508"/>
                <a:ext cx="1597424" cy="676724"/>
              </a:xfrm>
              <a:prstGeom prst="rect">
                <a:avLst/>
              </a:prstGeom>
              <a:blipFill rotWithShape="1">
                <a:blip r:embed="rId5"/>
                <a:stretch>
                  <a:fillRect l="-33" t="-80" r="18" b="52"/>
                </a:stretch>
              </a:blipFill>
            </p:spPr>
            <p:txBody>
              <a:bodyPr/>
              <a:lstStyle/>
              <a:p>
                <a:r>
                  <a:rPr lang="zh-CN" altLang="en-US">
                    <a:noFill/>
                  </a:rPr>
                  <a:t> </a:t>
                </a:r>
              </a:p>
            </p:txBody>
          </p:sp>
        </mc:Fallback>
      </mc:AlternateContent>
      <p:sp>
        <p:nvSpPr>
          <p:cNvPr id="23" name="文本框 22"/>
          <p:cNvSpPr txBox="1"/>
          <p:nvPr/>
        </p:nvSpPr>
        <p:spPr>
          <a:xfrm>
            <a:off x="467544" y="5710203"/>
            <a:ext cx="4606046" cy="400110"/>
          </a:xfrm>
          <a:prstGeom prst="rect">
            <a:avLst/>
          </a:prstGeom>
          <a:noFill/>
        </p:spPr>
        <p:txBody>
          <a:bodyPr wrap="square">
            <a:spAutoFit/>
          </a:bodyPr>
          <a:lstStyle/>
          <a:p>
            <a:pPr marL="285750" indent="-285750">
              <a:buFont typeface="Wingdings" panose="05000000000000000000" pitchFamily="2" charset="2"/>
              <a:buChar char="Ø"/>
            </a:pPr>
            <a:r>
              <a:rPr lang="zh-CN" altLang="zh-CN" sz="2000" dirty="0">
                <a:solidFill>
                  <a:srgbClr val="C00000"/>
                </a:solidFill>
                <a:ea typeface="黑体" panose="02010609060101010101" pitchFamily="49" charset="-122"/>
                <a:cs typeface="Times New Roman" panose="02020603050405020304" pitchFamily="18" charset="0"/>
              </a:rPr>
              <a:t>机械效率</a:t>
            </a:r>
            <a:r>
              <a:rPr lang="en-US" altLang="zh-CN" sz="2000" i="1" dirty="0" err="1">
                <a:solidFill>
                  <a:srgbClr val="C00000"/>
                </a:solidFill>
                <a:ea typeface="黑体" panose="02010609060101010101" pitchFamily="49" charset="-122"/>
                <a:cs typeface="Times New Roman" panose="02020603050405020304" pitchFamily="18" charset="0"/>
              </a:rPr>
              <a:t>η</a:t>
            </a:r>
            <a:r>
              <a:rPr lang="en-US" altLang="zh-CN" sz="2000" baseline="-25000" dirty="0" err="1">
                <a:solidFill>
                  <a:srgbClr val="C00000"/>
                </a:solidFill>
                <a:ea typeface="黑体" panose="02010609060101010101" pitchFamily="49" charset="-122"/>
                <a:cs typeface="Times New Roman" panose="02020603050405020304" pitchFamily="18" charset="0"/>
              </a:rPr>
              <a:t>m</a:t>
            </a:r>
            <a:endParaRPr lang="zh-CN" altLang="en-US" sz="2000" dirty="0">
              <a:solidFill>
                <a:srgbClr val="C00000"/>
              </a:solidFill>
            </a:endParaRPr>
          </a:p>
        </p:txBody>
      </p:sp>
      <mc:AlternateContent xmlns:mc="http://schemas.openxmlformats.org/markup-compatibility/2006">
        <mc:Choice xmlns:a14="http://schemas.microsoft.com/office/drawing/2010/main" Requires="a14">
          <p:sp>
            <p:nvSpPr>
              <p:cNvPr id="24" name="矩形 23"/>
              <p:cNvSpPr/>
              <p:nvPr/>
            </p:nvSpPr>
            <p:spPr>
              <a:xfrm>
                <a:off x="4211960" y="5624923"/>
                <a:ext cx="2211631" cy="970779"/>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𝜂</m:t>
                          </m:r>
                        </m:e>
                        <m:sub>
                          <m:r>
                            <m:rPr>
                              <m:sty m:val="p"/>
                            </m:rPr>
                            <a:rPr lang="zh-CN" altLang="en-US" sz="2000" i="0">
                              <a:latin typeface="Cambria Math" panose="02040503050406030204" pitchFamily="18" charset="0"/>
                            </a:rPr>
                            <m:t>m</m:t>
                          </m:r>
                        </m:sub>
                      </m:sSub>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𝑇</m:t>
                              </m:r>
                            </m:e>
                            <m:sub>
                              <m:r>
                                <m:rPr>
                                  <m:sty m:val="p"/>
                                </m:rPr>
                                <a:rPr lang="zh-CN" altLang="en-US" sz="2000" i="0">
                                  <a:latin typeface="Cambria Math" panose="02040503050406030204" pitchFamily="18" charset="0"/>
                                </a:rPr>
                                <m:t>t</m:t>
                              </m:r>
                            </m:sub>
                          </m:sSub>
                        </m:num>
                        <m:den>
                          <m:r>
                            <a:rPr lang="zh-CN" altLang="en-US" sz="2000" i="1">
                              <a:latin typeface="Cambria Math" panose="02040503050406030204" pitchFamily="18" charset="0"/>
                            </a:rPr>
                            <m:t>𝑇</m:t>
                          </m:r>
                        </m:den>
                      </m:f>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a:rPr lang="zh-CN" altLang="en-US" sz="2000" i="0">
                              <a:latin typeface="Cambria Math" panose="02040503050406030204" pitchFamily="18" charset="0"/>
                            </a:rPr>
                            <m:t>1</m:t>
                          </m:r>
                        </m:num>
                        <m:den>
                          <m:r>
                            <a:rPr lang="zh-CN" altLang="en-US" sz="2000" i="0">
                              <a:latin typeface="Cambria Math" panose="02040503050406030204" pitchFamily="18" charset="0"/>
                            </a:rPr>
                            <m:t>1</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r>
                                <m:rPr>
                                  <m:sty m:val="p"/>
                                </m:rPr>
                                <a:rPr lang="zh-CN" altLang="en-US" sz="2000" i="0">
                                  <a:latin typeface="Cambria Math" panose="02040503050406030204" pitchFamily="18" charset="0"/>
                                </a:rPr>
                                <m:t>Δ</m:t>
                              </m:r>
                              <m:r>
                                <a:rPr lang="zh-CN" altLang="en-US" sz="2000" i="1">
                                  <a:latin typeface="Cambria Math" panose="02040503050406030204" pitchFamily="18" charset="0"/>
                                </a:rPr>
                                <m:t>𝑇</m:t>
                              </m:r>
                            </m:num>
                            <m:den>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𝑇</m:t>
                                  </m:r>
                                </m:e>
                                <m:sub>
                                  <m:r>
                                    <m:rPr>
                                      <m:sty m:val="p"/>
                                    </m:rPr>
                                    <a:rPr lang="zh-CN" altLang="en-US" sz="2000" i="0">
                                      <a:latin typeface="Cambria Math" panose="02040503050406030204" pitchFamily="18" charset="0"/>
                                    </a:rPr>
                                    <m:t>t</m:t>
                                  </m:r>
                                </m:sub>
                              </m:sSub>
                            </m:den>
                          </m:f>
                        </m:den>
                      </m:f>
                    </m:oMath>
                  </m:oMathPara>
                </a14:m>
                <a:endParaRPr lang="zh-CN" altLang="en-US" sz="2000" dirty="0"/>
              </a:p>
            </p:txBody>
          </p:sp>
        </mc:Choice>
        <mc:Fallback>
          <p:sp>
            <p:nvSpPr>
              <p:cNvPr id="24" name="矩形 23"/>
              <p:cNvSpPr>
                <a:spLocks noRot="1" noChangeAspect="1" noMove="1" noResize="1" noEditPoints="1" noAdjustHandles="1" noChangeArrowheads="1" noChangeShapeType="1" noTextEdit="1"/>
              </p:cNvSpPr>
              <p:nvPr/>
            </p:nvSpPr>
            <p:spPr>
              <a:xfrm>
                <a:off x="4211960" y="5624923"/>
                <a:ext cx="2211631" cy="970779"/>
              </a:xfrm>
              <a:prstGeom prst="rect">
                <a:avLst/>
              </a:prstGeom>
              <a:blipFill rotWithShape="1">
                <a:blip r:embed="rId6"/>
                <a:stretch>
                  <a:fillRect t="-10" r="26" b="61"/>
                </a:stretch>
              </a:blipFill>
            </p:spPr>
            <p:txBody>
              <a:bodyPr/>
              <a:lstStyle/>
              <a:p>
                <a:r>
                  <a:rPr lang="zh-CN" altLang="en-US">
                    <a:noFill/>
                  </a:rPr>
                  <a:t> </a:t>
                </a:r>
              </a:p>
            </p:txBody>
          </p:sp>
        </mc:Fallback>
      </mc:AlternateContent>
      <p:sp>
        <p:nvSpPr>
          <p:cNvPr id="25" name="文本框 24"/>
          <p:cNvSpPr txBox="1"/>
          <p:nvPr/>
        </p:nvSpPr>
        <p:spPr>
          <a:xfrm>
            <a:off x="657015" y="111743"/>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第一节      概述</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rotWithShape="1">
          <a:blip r:embed="rId1"/>
          <a:srcRect l="19288" t="27600" r="21650" b="8001"/>
          <a:stretch>
            <a:fillRect/>
          </a:stretch>
        </p:blipFill>
        <p:spPr>
          <a:xfrm>
            <a:off x="539552" y="1082352"/>
            <a:ext cx="8170016" cy="5010943"/>
          </a:xfrm>
          <a:prstGeom prst="rect">
            <a:avLst/>
          </a:prstGeom>
        </p:spPr>
      </p:pic>
      <p:sp>
        <p:nvSpPr>
          <p:cNvPr id="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a:t>
            </a:r>
            <a:r>
              <a:rPr lang="zh-CN" altLang="en-US" sz="2400" dirty="0">
                <a:solidFill>
                  <a:srgbClr val="184972"/>
                </a:solidFill>
                <a:latin typeface="Times New Roman" panose="02020603050405020304" pitchFamily="18" charset="0"/>
                <a:ea typeface="黑体" panose="02010609060101010101" pitchFamily="49" charset="-122"/>
              </a:rPr>
              <a:t>提高双作用叶片泵压力的措施</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1"/>
          <a:srcRect l="19288" t="20601" r="20862" b="8001"/>
          <a:stretch>
            <a:fillRect/>
          </a:stretch>
        </p:blipFill>
        <p:spPr>
          <a:xfrm>
            <a:off x="467543" y="908720"/>
            <a:ext cx="8369871" cy="5616624"/>
          </a:xfrm>
          <a:prstGeom prst="rect">
            <a:avLst/>
          </a:prstGeom>
        </p:spPr>
      </p:pic>
      <p:sp>
        <p:nvSpPr>
          <p:cNvPr id="6" name="文本框 19"/>
          <p:cNvSpPr txBox="1">
            <a:spLocks noChangeArrowheads="1"/>
          </p:cNvSpPr>
          <p:nvPr/>
        </p:nvSpPr>
        <p:spPr bwMode="auto">
          <a:xfrm>
            <a:off x="1634002" y="161039"/>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a:t>
            </a:r>
            <a:r>
              <a:rPr lang="zh-CN" altLang="en-US" sz="2400" dirty="0">
                <a:solidFill>
                  <a:srgbClr val="184972"/>
                </a:solidFill>
                <a:latin typeface="Times New Roman" panose="02020603050405020304" pitchFamily="18" charset="0"/>
                <a:ea typeface="黑体" panose="02010609060101010101" pitchFamily="49" charset="-122"/>
              </a:rPr>
              <a:t>提高双作用叶片泵压力的措施</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699792" y="2496671"/>
            <a:ext cx="4752528" cy="1015663"/>
          </a:xfrm>
          <a:prstGeom prst="rect">
            <a:avLst/>
          </a:prstGeom>
          <a:noFill/>
        </p:spPr>
        <p:txBody>
          <a:bodyPr wrap="square" rtlCol="0">
            <a:spAutoFit/>
          </a:bodyPr>
          <a:lstStyle/>
          <a:p>
            <a:pPr algn="dist"/>
            <a:r>
              <a:rPr lang="zh-CN" altLang="en-US" sz="6000" dirty="0">
                <a:solidFill>
                  <a:srgbClr val="C00000"/>
                </a:solidFill>
              </a:rPr>
              <a:t>谢谢！</a:t>
            </a:r>
            <a:endParaRPr lang="zh-CN" altLang="en-US" sz="6000" dirty="0">
              <a:solidFill>
                <a:srgbClr val="C000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9"/>
          <p:cNvSpPr txBox="1">
            <a:spLocks noChangeArrowheads="1"/>
          </p:cNvSpPr>
          <p:nvPr/>
        </p:nvSpPr>
        <p:spPr bwMode="auto">
          <a:xfrm>
            <a:off x="323528" y="72027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三、功率和效率</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文本框 13"/>
          <p:cNvSpPr txBox="1"/>
          <p:nvPr/>
        </p:nvSpPr>
        <p:spPr>
          <a:xfrm>
            <a:off x="467544" y="1340768"/>
            <a:ext cx="2664296" cy="869533"/>
          </a:xfrm>
          <a:prstGeom prst="rect">
            <a:avLst/>
          </a:prstGeom>
          <a:noFill/>
        </p:spPr>
        <p:txBody>
          <a:bodyPr wrap="square">
            <a:spAutoFit/>
          </a:bodyPr>
          <a:lstStyle/>
          <a:p>
            <a:pPr marL="285750" indent="-285750">
              <a:lnSpc>
                <a:spcPct val="150000"/>
              </a:lnSpc>
              <a:buFont typeface="Wingdings" panose="05000000000000000000" pitchFamily="2" charset="2"/>
              <a:buChar char="Ø"/>
            </a:pPr>
            <a:r>
              <a:rPr lang="zh-CN" altLang="zh-CN" sz="1800" b="1" dirty="0">
                <a:solidFill>
                  <a:srgbClr val="FF0000"/>
                </a:solidFill>
                <a:ea typeface="黑体" panose="02010609060101010101" pitchFamily="49" charset="-122"/>
                <a:cs typeface="Times New Roman" panose="02020603050405020304" pitchFamily="18" charset="0"/>
              </a:rPr>
              <a:t>总效率等于容积效率和机械效率的乘积</a:t>
            </a:r>
            <a:endParaRPr lang="zh-CN" altLang="en-US" dirty="0"/>
          </a:p>
        </p:txBody>
      </p:sp>
      <p:pic>
        <p:nvPicPr>
          <p:cNvPr id="22" name="4T2.EPS" descr="id:2147504362;FounderCES"/>
          <p:cNvPicPr/>
          <p:nvPr/>
        </p:nvPicPr>
        <p:blipFill rotWithShape="1">
          <a:blip r:embed="rId1"/>
          <a:srcRect r="50402"/>
          <a:stretch>
            <a:fillRect/>
          </a:stretch>
        </p:blipFill>
        <p:spPr>
          <a:xfrm>
            <a:off x="4905487" y="887725"/>
            <a:ext cx="3698961" cy="5832648"/>
          </a:xfrm>
          <a:prstGeom prst="rect">
            <a:avLst/>
          </a:prstGeom>
        </p:spPr>
      </p:pic>
      <p:pic>
        <p:nvPicPr>
          <p:cNvPr id="4" name="图片 3"/>
          <p:cNvPicPr>
            <a:picLocks noChangeAspect="1"/>
          </p:cNvPicPr>
          <p:nvPr/>
        </p:nvPicPr>
        <p:blipFill rotWithShape="1">
          <a:blip r:embed="rId2"/>
          <a:srcRect l="18500" t="24801" r="50000" b="9400"/>
          <a:stretch>
            <a:fillRect/>
          </a:stretch>
        </p:blipFill>
        <p:spPr>
          <a:xfrm>
            <a:off x="539552" y="2359156"/>
            <a:ext cx="3698961" cy="4346279"/>
          </a:xfrm>
          <a:prstGeom prst="rect">
            <a:avLst/>
          </a:prstGeom>
        </p:spPr>
      </p:pic>
      <p:sp>
        <p:nvSpPr>
          <p:cNvPr id="25" name="文本框 24"/>
          <p:cNvSpPr txBox="1"/>
          <p:nvPr/>
        </p:nvSpPr>
        <p:spPr>
          <a:xfrm>
            <a:off x="539552" y="128275"/>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第一节      概述</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9"/>
          <p:cNvSpPr txBox="1">
            <a:spLocks noChangeArrowheads="1"/>
          </p:cNvSpPr>
          <p:nvPr/>
        </p:nvSpPr>
        <p:spPr bwMode="auto">
          <a:xfrm>
            <a:off x="323528" y="720270"/>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四、图形符号</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文本框 24"/>
          <p:cNvSpPr txBox="1"/>
          <p:nvPr/>
        </p:nvSpPr>
        <p:spPr>
          <a:xfrm>
            <a:off x="539552" y="128275"/>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cs typeface="Times New Roman" panose="02020603050405020304" pitchFamily="18" charset="0"/>
              </a:rPr>
              <a:t>第一节      概述</a:t>
            </a:r>
            <a:endParaRPr lang="zh-CN" altLang="en-US" sz="3200"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1"/>
          <a:srcRect l="19288" t="17801" r="21650" b="13601"/>
          <a:stretch>
            <a:fillRect/>
          </a:stretch>
        </p:blipFill>
        <p:spPr>
          <a:xfrm>
            <a:off x="395536" y="1339617"/>
            <a:ext cx="8064896" cy="5269065"/>
          </a:xfrm>
          <a:prstGeom prst="rect">
            <a:avLst/>
          </a:prstGeom>
        </p:spPr>
      </p:pic>
      <p:sp>
        <p:nvSpPr>
          <p:cNvPr id="5" name="文本框 4"/>
          <p:cNvSpPr txBox="1"/>
          <p:nvPr/>
        </p:nvSpPr>
        <p:spPr>
          <a:xfrm>
            <a:off x="2915816" y="1383159"/>
            <a:ext cx="5472608" cy="461665"/>
          </a:xfrm>
          <a:prstGeom prst="rect">
            <a:avLst/>
          </a:prstGeom>
          <a:solidFill>
            <a:schemeClr val="bg1"/>
          </a:solidFill>
        </p:spPr>
        <p:txBody>
          <a:bodyPr wrap="square" rtlCol="0">
            <a:spAutoFit/>
          </a:bodyPr>
          <a:lstStyle/>
          <a:p>
            <a:r>
              <a:rPr lang="zh-CN" altLang="en-US" sz="2400" b="1" dirty="0">
                <a:latin typeface="黑体" panose="02010609060101010101" pitchFamily="49" charset="-122"/>
                <a:ea typeface="黑体" panose="02010609060101010101" pitchFamily="49" charset="-122"/>
              </a:rPr>
              <a:t>排量是否可以调节</a:t>
            </a:r>
            <a:endParaRPr lang="zh-CN" altLang="en-US" sz="2400" b="1" dirty="0">
              <a:latin typeface="黑体" panose="02010609060101010101" pitchFamily="49" charset="-122"/>
              <a:ea typeface="黑体" panose="02010609060101010101" pitchFamily="49"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8" name="矩形 7"/>
          <p:cNvSpPr/>
          <p:nvPr/>
        </p:nvSpPr>
        <p:spPr>
          <a:xfrm>
            <a:off x="3995936" y="5078043"/>
            <a:ext cx="1646605" cy="279948"/>
          </a:xfrm>
          <a:prstGeom prst="rect">
            <a:avLst/>
          </a:prstGeom>
        </p:spPr>
        <p:txBody>
          <a:bodyPr wrap="none">
            <a:spAutoFit/>
          </a:bodyPr>
          <a:lstStyle/>
          <a:p>
            <a:pPr indent="228600" algn="ctr">
              <a:lnSpc>
                <a:spcPts val="1350"/>
              </a:lnSpc>
              <a:spcAft>
                <a:spcPts val="0"/>
              </a:spcAft>
            </a:pPr>
            <a:r>
              <a:rPr lang="zh-CN" altLang="zh-CN" sz="1600" dirty="0">
                <a:solidFill>
                  <a:srgbClr val="000000"/>
                </a:solidFill>
                <a:latin typeface="NEU-BZ-S92"/>
                <a:ea typeface="方正书宋_GBK"/>
                <a:cs typeface="Times New Roman" panose="02020603050405020304" pitchFamily="18" charset="0"/>
              </a:rPr>
              <a:t>外啮合齿轮泵</a:t>
            </a:r>
            <a:endParaRPr lang="zh-CN" altLang="zh-CN" sz="2000" dirty="0">
              <a:solidFill>
                <a:srgbClr val="000000"/>
              </a:solidFill>
              <a:effectLst/>
              <a:latin typeface="NEU-BZ-S92"/>
              <a:ea typeface="方正书宋_GBK"/>
              <a:cs typeface="Times New Roman" panose="02020603050405020304" pitchFamily="18" charset="0"/>
            </a:endParaRPr>
          </a:p>
        </p:txBody>
      </p:sp>
      <p:pic>
        <p:nvPicPr>
          <p:cNvPr id="9" name="4T3.EPS" descr="id:2147504385;FounderCES"/>
          <p:cNvPicPr/>
          <p:nvPr/>
        </p:nvPicPr>
        <p:blipFill>
          <a:blip r:embed="rId1"/>
          <a:stretch>
            <a:fillRect/>
          </a:stretch>
        </p:blipFill>
        <p:spPr>
          <a:xfrm>
            <a:off x="5076056" y="1740871"/>
            <a:ext cx="3333719" cy="3337172"/>
          </a:xfrm>
          <a:prstGeom prst="rect">
            <a:avLst/>
          </a:prstGeom>
        </p:spPr>
      </p:pic>
      <p:sp>
        <p:nvSpPr>
          <p:cNvPr id="11" name="文本框 19"/>
          <p:cNvSpPr txBox="1">
            <a:spLocks noChangeArrowheads="1"/>
          </p:cNvSpPr>
          <p:nvPr/>
        </p:nvSpPr>
        <p:spPr bwMode="auto">
          <a:xfrm>
            <a:off x="323528" y="1052736"/>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一、外啮合齿轮泵的工作原理</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5" name="图片 14"/>
          <p:cNvPicPr>
            <a:picLocks noChangeAspect="1"/>
          </p:cNvPicPr>
          <p:nvPr/>
        </p:nvPicPr>
        <p:blipFill rotWithShape="1">
          <a:blip r:embed="rId2"/>
          <a:srcRect l="19288" t="40200" r="49212" b="9992"/>
          <a:stretch>
            <a:fillRect/>
          </a:stretch>
        </p:blipFill>
        <p:spPr>
          <a:xfrm rot="16200000">
            <a:off x="1239726" y="1919901"/>
            <a:ext cx="3238378" cy="2880320"/>
          </a:xfrm>
          <a:prstGeom prst="rect">
            <a:avLst/>
          </a:prstGeom>
        </p:spPr>
      </p:pic>
      <p:sp>
        <p:nvSpPr>
          <p:cNvPr id="18" name="文本框 17"/>
          <p:cNvSpPr txBox="1"/>
          <p:nvPr/>
        </p:nvSpPr>
        <p:spPr>
          <a:xfrm>
            <a:off x="448181" y="5728221"/>
            <a:ext cx="8465648" cy="707886"/>
          </a:xfrm>
          <a:prstGeom prst="rect">
            <a:avLst/>
          </a:prstGeom>
          <a:noFill/>
        </p:spPr>
        <p:txBody>
          <a:bodyPr wrap="square">
            <a:spAutoFit/>
          </a:bodyPr>
          <a:lstStyle/>
          <a:p>
            <a:pPr marL="285750" indent="-285750">
              <a:buFont typeface="Wingdings" panose="05000000000000000000" pitchFamily="2" charset="2"/>
              <a:buChar char="Ø"/>
            </a:pPr>
            <a:r>
              <a:rPr lang="zh-CN" altLang="zh-CN" sz="2000" dirty="0">
                <a:solidFill>
                  <a:srgbClr val="000000"/>
                </a:solidFill>
                <a:latin typeface="NEU-BZ-S92"/>
                <a:ea typeface="方正书宋_GBK"/>
                <a:cs typeface="Times New Roman" panose="02020603050405020304" pitchFamily="18" charset="0"/>
              </a:rPr>
              <a:t>泵的壳体内有一对外啮合齿轮</a:t>
            </a:r>
            <a:r>
              <a:rPr lang="zh-CN" altLang="en-US" sz="2000" dirty="0">
                <a:solidFill>
                  <a:srgbClr val="000000"/>
                </a:solidFill>
                <a:latin typeface="方正书宋_GBK"/>
                <a:ea typeface="方正书宋_GBK"/>
                <a:cs typeface="Times New Roman" panose="02020603050405020304" pitchFamily="18" charset="0"/>
              </a:rPr>
              <a:t>，</a:t>
            </a:r>
            <a:r>
              <a:rPr lang="zh-CN" altLang="zh-CN" sz="2000" dirty="0">
                <a:solidFill>
                  <a:srgbClr val="000000"/>
                </a:solidFill>
                <a:latin typeface="NEU-BZ-S92"/>
                <a:ea typeface="方正书宋_GBK"/>
                <a:cs typeface="Times New Roman" panose="02020603050405020304" pitchFamily="18" charset="0"/>
              </a:rPr>
              <a:t>齿轮两侧由端盖盖住。壳体、端盖和齿轮的各个齿间槽组成了许多密封工作腔。</a:t>
            </a:r>
            <a:endParaRPr lang="zh-CN" altLang="en-US" sz="20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11" name="文本框 19"/>
          <p:cNvSpPr txBox="1">
            <a:spLocks noChangeArrowheads="1"/>
          </p:cNvSpPr>
          <p:nvPr/>
        </p:nvSpPr>
        <p:spPr bwMode="auto">
          <a:xfrm>
            <a:off x="323528" y="1052736"/>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一、外啮合齿轮泵的工作原理</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3" name="图片 2"/>
          <p:cNvPicPr>
            <a:picLocks noChangeAspect="1"/>
          </p:cNvPicPr>
          <p:nvPr/>
        </p:nvPicPr>
        <p:blipFill rotWithShape="1">
          <a:blip r:embed="rId1"/>
          <a:srcRect l="18500" t="16401" r="20863" b="15001"/>
          <a:stretch>
            <a:fillRect/>
          </a:stretch>
        </p:blipFill>
        <p:spPr>
          <a:xfrm>
            <a:off x="716248" y="1700808"/>
            <a:ext cx="7711503" cy="490732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539552" y="137760"/>
            <a:ext cx="7636329" cy="584775"/>
          </a:xfrm>
          <a:prstGeom prst="rect">
            <a:avLst/>
          </a:prstGeom>
          <a:noFill/>
        </p:spPr>
        <p:txBody>
          <a:bodyPr wrap="square" rtlCol="0">
            <a:spAutoFit/>
          </a:bodyPr>
          <a:lstStyle/>
          <a:p>
            <a:pPr algn="ctr"/>
            <a:r>
              <a:rPr lang="zh-CN" altLang="en-US" sz="3200" dirty="0">
                <a:latin typeface="Times New Roman" panose="02020603050405020304" pitchFamily="18" charset="0"/>
                <a:ea typeface="黑体" panose="02010609060101010101" pitchFamily="49" charset="-122"/>
              </a:rPr>
              <a:t>第二节      齿轮泵</a:t>
            </a:r>
            <a:endParaRPr lang="zh-CN" altLang="en-US" sz="3200" dirty="0">
              <a:latin typeface="Times New Roman" panose="02020603050405020304" pitchFamily="18" charset="0"/>
              <a:ea typeface="黑体" panose="02010609060101010101" pitchFamily="49" charset="-122"/>
            </a:endParaRPr>
          </a:p>
        </p:txBody>
      </p:sp>
      <p:sp>
        <p:nvSpPr>
          <p:cNvPr id="5" name="文本框 19"/>
          <p:cNvSpPr txBox="1">
            <a:spLocks noChangeArrowheads="1"/>
          </p:cNvSpPr>
          <p:nvPr/>
        </p:nvSpPr>
        <p:spPr bwMode="auto">
          <a:xfrm>
            <a:off x="323528" y="722535"/>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二、排量计算和流量脉动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5653" y="1185233"/>
            <a:ext cx="2380638" cy="2446875"/>
          </a:xfrm>
          <a:prstGeom prst="rect">
            <a:avLst/>
          </a:prstGeom>
        </p:spPr>
      </p:pic>
      <p:sp>
        <p:nvSpPr>
          <p:cNvPr id="8" name="矩形 7"/>
          <p:cNvSpPr/>
          <p:nvPr/>
        </p:nvSpPr>
        <p:spPr>
          <a:xfrm>
            <a:off x="2583808" y="2198492"/>
            <a:ext cx="6380674" cy="378630"/>
          </a:xfrm>
          <a:prstGeom prst="rect">
            <a:avLst/>
          </a:prstGeom>
        </p:spPr>
        <p:txBody>
          <a:bodyPr wrap="square">
            <a:spAutoFit/>
          </a:bodyPr>
          <a:lstStyle/>
          <a:p>
            <a:pPr algn="just">
              <a:lnSpc>
                <a:spcPct val="150000"/>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齿轮齿数为</a:t>
            </a:r>
            <a:r>
              <a:rPr lang="en-US" altLang="zh-CN" sz="1400" i="1" dirty="0">
                <a:solidFill>
                  <a:srgbClr val="000000"/>
                </a:solidFill>
                <a:latin typeface="NEU-BZ-S92"/>
                <a:ea typeface="黑体" panose="02010609060101010101" pitchFamily="49" charset="-122"/>
                <a:cs typeface="Times New Roman" panose="02020603050405020304" pitchFamily="18" charset="0"/>
              </a:rPr>
              <a:t>z</a:t>
            </a:r>
            <a:r>
              <a:rPr lang="zh-CN" altLang="zh-CN" sz="1400" dirty="0">
                <a:solidFill>
                  <a:srgbClr val="000000"/>
                </a:solidFill>
                <a:latin typeface="NEU-BZ-S92"/>
                <a:ea typeface="黑体" panose="02010609060101010101" pitchFamily="49" charset="-122"/>
                <a:cs typeface="Times New Roman" panose="02020603050405020304" pitchFamily="18" charset="0"/>
              </a:rPr>
              <a:t>、分度圆直径为</a:t>
            </a:r>
            <a:r>
              <a:rPr lang="en-US" altLang="zh-CN" sz="1400" i="1" dirty="0">
                <a:solidFill>
                  <a:srgbClr val="000000"/>
                </a:solidFill>
                <a:latin typeface="NEU-BZ-S92"/>
                <a:ea typeface="黑体" panose="02010609060101010101" pitchFamily="49" charset="-122"/>
                <a:cs typeface="Times New Roman" panose="02020603050405020304" pitchFamily="18" charset="0"/>
              </a:rPr>
              <a:t>D</a:t>
            </a:r>
            <a:r>
              <a:rPr lang="zh-CN" altLang="zh-CN" sz="1400" dirty="0">
                <a:solidFill>
                  <a:srgbClr val="000000"/>
                </a:solidFill>
                <a:latin typeface="NEU-BZ-S92"/>
                <a:ea typeface="黑体" panose="02010609060101010101" pitchFamily="49" charset="-122"/>
                <a:cs typeface="Times New Roman" panose="02020603050405020304" pitchFamily="18" charset="0"/>
              </a:rPr>
              <a:t>、模数为</a:t>
            </a:r>
            <a:r>
              <a:rPr lang="en-US" altLang="zh-CN" sz="1400" i="1" dirty="0">
                <a:solidFill>
                  <a:srgbClr val="000000"/>
                </a:solidFill>
                <a:latin typeface="NEU-BZ-S92"/>
                <a:ea typeface="黑体" panose="02010609060101010101" pitchFamily="49" charset="-122"/>
                <a:cs typeface="Times New Roman" panose="02020603050405020304" pitchFamily="18" charset="0"/>
              </a:rPr>
              <a:t>m</a:t>
            </a:r>
            <a:r>
              <a:rPr lang="zh-CN" altLang="zh-CN" sz="1400" dirty="0">
                <a:solidFill>
                  <a:srgbClr val="000000"/>
                </a:solidFill>
                <a:latin typeface="NEU-BZ-S92"/>
                <a:ea typeface="黑体" panose="02010609060101010101" pitchFamily="49" charset="-122"/>
                <a:cs typeface="Times New Roman" panose="02020603050405020304" pitchFamily="18" charset="0"/>
              </a:rPr>
              <a:t>、工作齿高为</a:t>
            </a:r>
            <a:r>
              <a:rPr lang="en-US" altLang="zh-CN" sz="1400" i="1" dirty="0" err="1">
                <a:solidFill>
                  <a:srgbClr val="000000"/>
                </a:solidFill>
                <a:latin typeface="NEU-BZ-S92"/>
                <a:ea typeface="黑体" panose="02010609060101010101" pitchFamily="49" charset="-122"/>
                <a:cs typeface="Times New Roman" panose="02020603050405020304" pitchFamily="18" charset="0"/>
              </a:rPr>
              <a:t>h</a:t>
            </a:r>
            <a:r>
              <a:rPr lang="en-US" altLang="zh-CN" sz="1400" baseline="-25000" dirty="0" err="1">
                <a:solidFill>
                  <a:srgbClr val="000000"/>
                </a:solidFill>
                <a:latin typeface="NEU-BZ-S92"/>
                <a:ea typeface="黑体" panose="02010609060101010101" pitchFamily="49" charset="-122"/>
                <a:cs typeface="Times New Roman" panose="02020603050405020304" pitchFamily="18" charset="0"/>
              </a:rPr>
              <a:t>w</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en-US" altLang="zh-CN" sz="1400" i="1" dirty="0" err="1">
                <a:solidFill>
                  <a:srgbClr val="000000"/>
                </a:solidFill>
                <a:latin typeface="NEU-BZ-S92"/>
                <a:ea typeface="黑体" panose="02010609060101010101" pitchFamily="49" charset="-122"/>
                <a:cs typeface="Times New Roman" panose="02020603050405020304" pitchFamily="18" charset="0"/>
              </a:rPr>
              <a:t>h</a:t>
            </a:r>
            <a:r>
              <a:rPr lang="en-US" altLang="zh-CN" sz="1400" baseline="-25000" dirty="0" err="1">
                <a:solidFill>
                  <a:srgbClr val="000000"/>
                </a:solidFill>
                <a:latin typeface="NEU-BZ-S92"/>
                <a:ea typeface="黑体" panose="02010609060101010101" pitchFamily="49" charset="-122"/>
                <a:cs typeface="Times New Roman" panose="02020603050405020304" pitchFamily="18" charset="0"/>
              </a:rPr>
              <a:t>w</a:t>
            </a:r>
            <a:r>
              <a:rPr lang="en-US" altLang="zh-CN" sz="1400" dirty="0">
                <a:solidFill>
                  <a:srgbClr val="000000"/>
                </a:solidFill>
                <a:latin typeface="NEU-BZ-S92"/>
                <a:ea typeface="黑体" panose="02010609060101010101" pitchFamily="49" charset="-122"/>
                <a:cs typeface="Times New Roman" panose="02020603050405020304" pitchFamily="18" charset="0"/>
              </a:rPr>
              <a:t>=2</a:t>
            </a:r>
            <a:r>
              <a:rPr lang="en-US" altLang="zh-CN" sz="1400" i="1" dirty="0">
                <a:solidFill>
                  <a:srgbClr val="000000"/>
                </a:solidFill>
                <a:latin typeface="NEU-BZ-S92"/>
                <a:ea typeface="黑体" panose="02010609060101010101" pitchFamily="49" charset="-122"/>
                <a:cs typeface="Times New Roman" panose="02020603050405020304" pitchFamily="18" charset="0"/>
              </a:rPr>
              <a:t>m</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、齿宽为</a:t>
            </a:r>
            <a:r>
              <a:rPr lang="en-US" altLang="zh-CN" sz="1400" i="1" dirty="0">
                <a:solidFill>
                  <a:srgbClr val="000000"/>
                </a:solidFill>
                <a:latin typeface="NEU-BZ-S92"/>
                <a:ea typeface="黑体" panose="02010609060101010101" pitchFamily="49" charset="-122"/>
                <a:cs typeface="Times New Roman" panose="02020603050405020304" pitchFamily="18" charset="0"/>
              </a:rPr>
              <a:t>b</a:t>
            </a:r>
            <a:endParaRPr lang="zh-CN" altLang="zh-CN" sz="14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mc:Choice xmlns:a14="http://schemas.microsoft.com/office/drawing/2010/main" Requires="a14">
          <p:sp>
            <p:nvSpPr>
              <p:cNvPr id="9" name="矩形 8"/>
              <p:cNvSpPr/>
              <p:nvPr/>
            </p:nvSpPr>
            <p:spPr>
              <a:xfrm>
                <a:off x="3563888" y="1711179"/>
                <a:ext cx="2878930" cy="40011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𝑉</m:t>
                      </m:r>
                      <m:r>
                        <a:rPr lang="zh-CN" altLang="en-US" sz="2000" i="0">
                          <a:latin typeface="Cambria Math" panose="02040503050406030204" pitchFamily="18" charset="0"/>
                        </a:rPr>
                        <m:t>=</m:t>
                      </m:r>
                      <m:r>
                        <m:rPr>
                          <m:sty m:val="p"/>
                        </m:rPr>
                        <a:rPr lang="zh-CN" altLang="en-US" sz="2000" i="0">
                          <a:latin typeface="Cambria Math" panose="02040503050406030204" pitchFamily="18" charset="0"/>
                        </a:rPr>
                        <m:t>π</m:t>
                      </m:r>
                      <m:r>
                        <a:rPr lang="zh-CN" altLang="en-US" sz="2000" i="1">
                          <a:latin typeface="Cambria Math" panose="02040503050406030204" pitchFamily="18" charset="0"/>
                        </a:rPr>
                        <m:t>𝐷</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ℎ</m:t>
                          </m:r>
                        </m:e>
                        <m:sub>
                          <m:r>
                            <m:rPr>
                              <m:sty m:val="p"/>
                            </m:rPr>
                            <a:rPr lang="zh-CN" altLang="en-US" sz="2000" i="0">
                              <a:latin typeface="Cambria Math" panose="02040503050406030204" pitchFamily="18" charset="0"/>
                            </a:rPr>
                            <m:t>w</m:t>
                          </m:r>
                        </m:sub>
                      </m:sSub>
                      <m:r>
                        <a:rPr lang="zh-CN" altLang="en-US" sz="2000" i="1">
                          <a:latin typeface="Cambria Math" panose="02040503050406030204" pitchFamily="18" charset="0"/>
                        </a:rPr>
                        <m:t>𝑏</m:t>
                      </m:r>
                      <m:r>
                        <a:rPr lang="zh-CN" altLang="en-US" sz="2000" i="0">
                          <a:latin typeface="Cambria Math" panose="02040503050406030204" pitchFamily="18" charset="0"/>
                        </a:rPr>
                        <m:t>=</m:t>
                      </m:r>
                      <m:r>
                        <a:rPr lang="zh-CN" altLang="en-US" sz="2000" i="0">
                          <a:latin typeface="Cambria Math" panose="02040503050406030204" pitchFamily="18" charset="0"/>
                        </a:rPr>
                        <m:t>2</m:t>
                      </m:r>
                      <m:r>
                        <m:rPr>
                          <m:sty m:val="p"/>
                        </m:rPr>
                        <a:rPr lang="zh-CN" altLang="en-US" sz="2000" i="0">
                          <a:latin typeface="Cambria Math" panose="02040503050406030204" pitchFamily="18" charset="0"/>
                        </a:rPr>
                        <m:t>π</m:t>
                      </m:r>
                      <m:r>
                        <a:rPr lang="zh-CN" altLang="en-US" sz="2000" i="1">
                          <a:latin typeface="Cambria Math" panose="02040503050406030204" pitchFamily="18" charset="0"/>
                        </a:rPr>
                        <m:t>𝑧</m:t>
                      </m:r>
                      <m:sSup>
                        <m:sSupPr>
                          <m:ctrlPr>
                            <a:rPr lang="zh-CN" altLang="en-US" sz="2000" i="1">
                              <a:latin typeface="Cambria Math" panose="02040503050406030204" pitchFamily="18" charset="0"/>
                            </a:rPr>
                          </m:ctrlPr>
                        </m:sSupPr>
                        <m:e>
                          <m:r>
                            <a:rPr lang="zh-CN" altLang="en-US" sz="2000" i="1">
                              <a:latin typeface="Cambria Math" panose="02040503050406030204" pitchFamily="18" charset="0"/>
                            </a:rPr>
                            <m:t>𝑚</m:t>
                          </m:r>
                        </m:e>
                        <m:sup>
                          <m:r>
                            <a:rPr lang="zh-CN" altLang="en-US" sz="2000" i="0">
                              <a:latin typeface="Cambria Math" panose="02040503050406030204" pitchFamily="18" charset="0"/>
                            </a:rPr>
                            <m:t>2</m:t>
                          </m:r>
                        </m:sup>
                      </m:sSup>
                      <m:r>
                        <a:rPr lang="zh-CN" altLang="en-US" sz="2000" i="1">
                          <a:latin typeface="Cambria Math" panose="02040503050406030204" pitchFamily="18" charset="0"/>
                        </a:rPr>
                        <m:t>𝑏</m:t>
                      </m:r>
                    </m:oMath>
                  </m:oMathPara>
                </a14:m>
                <a:endParaRPr lang="zh-CN" altLang="en-US" sz="2000" dirty="0"/>
              </a:p>
            </p:txBody>
          </p:sp>
        </mc:Choice>
        <mc:Fallback>
          <p:sp>
            <p:nvSpPr>
              <p:cNvPr id="9" name="矩形 8"/>
              <p:cNvSpPr>
                <a:spLocks noRot="1" noChangeAspect="1" noMove="1" noResize="1" noEditPoints="1" noAdjustHandles="1" noChangeArrowheads="1" noChangeShapeType="1" noTextEdit="1"/>
              </p:cNvSpPr>
              <p:nvPr/>
            </p:nvSpPr>
            <p:spPr>
              <a:xfrm>
                <a:off x="3563888" y="1711179"/>
                <a:ext cx="2878930" cy="400110"/>
              </a:xfrm>
              <a:prstGeom prst="rect">
                <a:avLst/>
              </a:prstGeom>
              <a:blipFill rotWithShape="1">
                <a:blip r:embed="rId2"/>
                <a:stretch>
                  <a:fillRect l="-9" t="-122" r="4" b="137"/>
                </a:stretch>
              </a:blipFill>
            </p:spPr>
            <p:txBody>
              <a:bodyPr/>
              <a:lstStyle/>
              <a:p>
                <a:r>
                  <a:rPr lang="zh-CN" altLang="en-US">
                    <a:noFill/>
                  </a:rPr>
                  <a:t> </a:t>
                </a:r>
              </a:p>
            </p:txBody>
          </p:sp>
        </mc:Fallback>
      </mc:AlternateContent>
      <p:sp>
        <p:nvSpPr>
          <p:cNvPr id="10" name="矩形 9"/>
          <p:cNvSpPr/>
          <p:nvPr/>
        </p:nvSpPr>
        <p:spPr>
          <a:xfrm>
            <a:off x="2434780" y="2776402"/>
            <a:ext cx="5123518" cy="297517"/>
          </a:xfrm>
          <a:prstGeom prst="rect">
            <a:avLst/>
          </a:prstGeom>
        </p:spPr>
        <p:txBody>
          <a:bodyPr wrap="none">
            <a:spAutoFit/>
          </a:bodyPr>
          <a:lstStyle/>
          <a:p>
            <a:pPr marL="285750" indent="-285750">
              <a:lnSpc>
                <a:spcPts val="1575"/>
              </a:lnSpc>
              <a:spcAft>
                <a:spcPts val="0"/>
              </a:spcAft>
              <a:buFont typeface="Wingdings" panose="05000000000000000000" pitchFamily="2" charset="2"/>
              <a:buChar char="Ø"/>
            </a:pPr>
            <a:r>
              <a:rPr lang="zh-CN" altLang="zh-CN" b="1" dirty="0">
                <a:solidFill>
                  <a:srgbClr val="000000"/>
                </a:solidFill>
                <a:latin typeface="+mn-ea"/>
                <a:cs typeface="Times New Roman" panose="02020603050405020304" pitchFamily="18" charset="0"/>
              </a:rPr>
              <a:t>考虑到齿间槽容积比轮齿的体积稍大些</a:t>
            </a:r>
            <a:r>
              <a:rPr lang="en-US" altLang="zh-CN" b="1" dirty="0">
                <a:solidFill>
                  <a:srgbClr val="000000"/>
                </a:solidFill>
                <a:latin typeface="+mn-ea"/>
                <a:cs typeface="Times New Roman" panose="02020603050405020304" pitchFamily="18" charset="0"/>
              </a:rPr>
              <a:t>,</a:t>
            </a:r>
            <a:r>
              <a:rPr lang="zh-CN" altLang="zh-CN" b="1" dirty="0">
                <a:solidFill>
                  <a:srgbClr val="000000"/>
                </a:solidFill>
                <a:latin typeface="+mn-ea"/>
                <a:cs typeface="Times New Roman" panose="02020603050405020304" pitchFamily="18" charset="0"/>
              </a:rPr>
              <a:t>所以</a:t>
            </a:r>
            <a:r>
              <a:rPr lang="en-US" altLang="zh-CN" b="1" dirty="0">
                <a:solidFill>
                  <a:srgbClr val="000000"/>
                </a:solidFill>
                <a:latin typeface="+mn-ea"/>
                <a:cs typeface="Times New Roman" panose="02020603050405020304" pitchFamily="18" charset="0"/>
              </a:rPr>
              <a:t>:</a:t>
            </a:r>
            <a:endParaRPr lang="zh-CN" altLang="zh-CN" b="1" dirty="0">
              <a:solidFill>
                <a:srgbClr val="000000"/>
              </a:solidFill>
              <a:effectLst/>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2" name="矩形 11"/>
              <p:cNvSpPr/>
              <p:nvPr/>
            </p:nvSpPr>
            <p:spPr>
              <a:xfrm>
                <a:off x="3344501" y="3191757"/>
                <a:ext cx="1658852" cy="369332"/>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𝑉</m:t>
                      </m:r>
                      <m:r>
                        <a:rPr lang="zh-CN" altLang="en-US" i="0">
                          <a:latin typeface="Cambria Math" panose="02040503050406030204" pitchFamily="18" charset="0"/>
                        </a:rPr>
                        <m:t>=</m:t>
                      </m:r>
                      <m:r>
                        <a:rPr lang="zh-CN" altLang="en-US" i="1">
                          <a:latin typeface="Cambria Math" panose="02040503050406030204" pitchFamily="18" charset="0"/>
                        </a:rPr>
                        <m:t>𝐶</m:t>
                      </m:r>
                      <m:r>
                        <a:rPr lang="zh-CN" altLang="en-US" i="0">
                          <a:latin typeface="Cambria Math" panose="02040503050406030204" pitchFamily="18" charset="0"/>
                        </a:rPr>
                        <m:t>2</m:t>
                      </m:r>
                      <m:r>
                        <m:rPr>
                          <m:sty m:val="p"/>
                        </m:rPr>
                        <a:rPr lang="zh-CN" altLang="en-US" i="0">
                          <a:latin typeface="Cambria Math" panose="02040503050406030204" pitchFamily="18" charset="0"/>
                        </a:rPr>
                        <m:t>π</m:t>
                      </m:r>
                      <m:r>
                        <a:rPr lang="zh-CN" altLang="en-US" i="1">
                          <a:latin typeface="Cambria Math" panose="02040503050406030204" pitchFamily="18" charset="0"/>
                        </a:rPr>
                        <m:t>𝑧</m:t>
                      </m:r>
                      <m:sSup>
                        <m:sSupPr>
                          <m:ctrlPr>
                            <a:rPr lang="zh-CN" altLang="en-US" i="1">
                              <a:latin typeface="Cambria Math" panose="02040503050406030204" pitchFamily="18" charset="0"/>
                            </a:rPr>
                          </m:ctrlPr>
                        </m:sSupPr>
                        <m:e>
                          <m:r>
                            <a:rPr lang="zh-CN" altLang="en-US" i="1">
                              <a:latin typeface="Cambria Math" panose="02040503050406030204" pitchFamily="18" charset="0"/>
                            </a:rPr>
                            <m:t>𝑚</m:t>
                          </m:r>
                        </m:e>
                        <m:sup>
                          <m:r>
                            <a:rPr lang="zh-CN" altLang="en-US" i="0">
                              <a:latin typeface="Cambria Math" panose="02040503050406030204" pitchFamily="18" charset="0"/>
                            </a:rPr>
                            <m:t>2</m:t>
                          </m:r>
                        </m:sup>
                      </m:sSup>
                      <m:r>
                        <a:rPr lang="zh-CN" altLang="en-US" i="1">
                          <a:latin typeface="Cambria Math" panose="02040503050406030204" pitchFamily="18" charset="0"/>
                        </a:rPr>
                        <m:t>𝑏</m:t>
                      </m:r>
                    </m:oMath>
                  </m:oMathPara>
                </a14:m>
                <a:endParaRPr lang="zh-CN" altLang="en-US" dirty="0"/>
              </a:p>
            </p:txBody>
          </p:sp>
        </mc:Choice>
        <mc:Fallback>
          <p:sp>
            <p:nvSpPr>
              <p:cNvPr id="12" name="矩形 11"/>
              <p:cNvSpPr>
                <a:spLocks noRot="1" noChangeAspect="1" noMove="1" noResize="1" noEditPoints="1" noAdjustHandles="1" noChangeArrowheads="1" noChangeShapeType="1" noTextEdit="1"/>
              </p:cNvSpPr>
              <p:nvPr/>
            </p:nvSpPr>
            <p:spPr>
              <a:xfrm>
                <a:off x="3344501" y="3191757"/>
                <a:ext cx="1658852" cy="369332"/>
              </a:xfrm>
              <a:prstGeom prst="rect">
                <a:avLst/>
              </a:prstGeom>
              <a:blipFill rotWithShape="1">
                <a:blip r:embed="rId3"/>
                <a:stretch>
                  <a:fillRect l="-36" t="-67" r="11" b="2"/>
                </a:stretch>
              </a:blipFill>
            </p:spPr>
            <p:txBody>
              <a:bodyPr/>
              <a:lstStyle/>
              <a:p>
                <a:r>
                  <a:rPr lang="zh-CN" altLang="en-US">
                    <a:noFill/>
                  </a:rPr>
                  <a:t> </a:t>
                </a:r>
              </a:p>
            </p:txBody>
          </p:sp>
        </mc:Fallback>
      </mc:AlternateContent>
      <p:sp>
        <p:nvSpPr>
          <p:cNvPr id="13" name="矩形 12"/>
          <p:cNvSpPr/>
          <p:nvPr/>
        </p:nvSpPr>
        <p:spPr>
          <a:xfrm>
            <a:off x="4490726" y="3581701"/>
            <a:ext cx="4547592" cy="276999"/>
          </a:xfrm>
          <a:prstGeom prst="rect">
            <a:avLst/>
          </a:prstGeom>
        </p:spPr>
        <p:txBody>
          <a:bodyPr wrap="none">
            <a:spAutoFit/>
          </a:bodyPr>
          <a:lstStyle/>
          <a:p>
            <a:r>
              <a:rPr lang="en-US" altLang="zh-CN" sz="1200" b="1" i="1" dirty="0">
                <a:solidFill>
                  <a:srgbClr val="FF0000"/>
                </a:solidFill>
                <a:cs typeface="Times New Roman" panose="02020603050405020304" pitchFamily="18" charset="0"/>
              </a:rPr>
              <a:t>C</a:t>
            </a:r>
            <a:r>
              <a:rPr lang="en-US" altLang="zh-CN" sz="1200" b="1" dirty="0">
                <a:solidFill>
                  <a:srgbClr val="FF0000"/>
                </a:solidFill>
                <a:cs typeface="Times New Roman" panose="02020603050405020304" pitchFamily="18" charset="0"/>
              </a:rPr>
              <a:t>——</a:t>
            </a:r>
            <a:r>
              <a:rPr lang="zh-CN" altLang="zh-CN" sz="1200" b="1" dirty="0">
                <a:solidFill>
                  <a:srgbClr val="FF0000"/>
                </a:solidFill>
                <a:cs typeface="Times New Roman" panose="02020603050405020304" pitchFamily="18" charset="0"/>
              </a:rPr>
              <a:t>修正系数</a:t>
            </a:r>
            <a:r>
              <a:rPr lang="en-US" altLang="zh-CN" sz="1200" b="1" dirty="0">
                <a:solidFill>
                  <a:srgbClr val="FF0000"/>
                </a:solidFill>
                <a:cs typeface="Times New Roman" panose="02020603050405020304" pitchFamily="18" charset="0"/>
              </a:rPr>
              <a:t>,</a:t>
            </a:r>
            <a:r>
              <a:rPr lang="en-US" altLang="zh-CN" sz="1200" b="1" i="1" dirty="0">
                <a:solidFill>
                  <a:srgbClr val="FF0000"/>
                </a:solidFill>
                <a:cs typeface="Times New Roman" panose="02020603050405020304" pitchFamily="18" charset="0"/>
              </a:rPr>
              <a:t>z </a:t>
            </a:r>
            <a:r>
              <a:rPr lang="en-US" altLang="zh-CN" sz="1200" b="1" dirty="0">
                <a:solidFill>
                  <a:srgbClr val="FF0000"/>
                </a:solidFill>
                <a:cs typeface="Times New Roman" panose="02020603050405020304" pitchFamily="18" charset="0"/>
              </a:rPr>
              <a:t>=13~20</a:t>
            </a:r>
            <a:r>
              <a:rPr lang="zh-CN" altLang="zh-CN" sz="1200" b="1" dirty="0">
                <a:solidFill>
                  <a:srgbClr val="FF0000"/>
                </a:solidFill>
                <a:cs typeface="Times New Roman" panose="02020603050405020304" pitchFamily="18" charset="0"/>
              </a:rPr>
              <a:t>时</a:t>
            </a:r>
            <a:r>
              <a:rPr lang="en-US" altLang="zh-CN" sz="1200" b="1" dirty="0">
                <a:solidFill>
                  <a:srgbClr val="FF0000"/>
                </a:solidFill>
                <a:cs typeface="Times New Roman" panose="02020603050405020304" pitchFamily="18" charset="0"/>
              </a:rPr>
              <a:t>,</a:t>
            </a:r>
            <a:r>
              <a:rPr lang="zh-CN" altLang="zh-CN" sz="1200" b="1" dirty="0">
                <a:solidFill>
                  <a:srgbClr val="FF0000"/>
                </a:solidFill>
                <a:cs typeface="Times New Roman" panose="02020603050405020304" pitchFamily="18" charset="0"/>
              </a:rPr>
              <a:t>取</a:t>
            </a:r>
            <a:r>
              <a:rPr lang="en-US" altLang="zh-CN" sz="1200" b="1" i="1" dirty="0">
                <a:solidFill>
                  <a:srgbClr val="FF0000"/>
                </a:solidFill>
                <a:cs typeface="Times New Roman" panose="02020603050405020304" pitchFamily="18" charset="0"/>
              </a:rPr>
              <a:t>C=</a:t>
            </a:r>
            <a:r>
              <a:rPr lang="en-US" altLang="zh-CN" sz="1200" b="1" dirty="0">
                <a:solidFill>
                  <a:srgbClr val="FF0000"/>
                </a:solidFill>
                <a:cs typeface="Times New Roman" panose="02020603050405020304" pitchFamily="18" charset="0"/>
              </a:rPr>
              <a:t>1</a:t>
            </a:r>
            <a:r>
              <a:rPr lang="en-US" altLang="zh-CN" sz="1200" b="1" i="1" dirty="0">
                <a:solidFill>
                  <a:srgbClr val="FF0000"/>
                </a:solidFill>
                <a:cs typeface="Times New Roman" panose="02020603050405020304" pitchFamily="18" charset="0"/>
              </a:rPr>
              <a:t>.</a:t>
            </a:r>
            <a:r>
              <a:rPr lang="en-US" altLang="zh-CN" sz="1200" b="1" dirty="0">
                <a:solidFill>
                  <a:srgbClr val="FF0000"/>
                </a:solidFill>
                <a:cs typeface="Times New Roman" panose="02020603050405020304" pitchFamily="18" charset="0"/>
              </a:rPr>
              <a:t>06;</a:t>
            </a:r>
            <a:r>
              <a:rPr lang="en-US" altLang="zh-CN" sz="1200" b="1" i="1" dirty="0">
                <a:solidFill>
                  <a:srgbClr val="FF0000"/>
                </a:solidFill>
                <a:cs typeface="Times New Roman" panose="02020603050405020304" pitchFamily="18" charset="0"/>
              </a:rPr>
              <a:t>z=</a:t>
            </a:r>
            <a:r>
              <a:rPr lang="en-US" altLang="zh-CN" sz="1200" b="1" dirty="0">
                <a:solidFill>
                  <a:srgbClr val="FF0000"/>
                </a:solidFill>
                <a:cs typeface="Times New Roman" panose="02020603050405020304" pitchFamily="18" charset="0"/>
              </a:rPr>
              <a:t>6</a:t>
            </a:r>
            <a:r>
              <a:rPr lang="en-US" altLang="zh-CN" sz="1200" b="1" i="1" dirty="0">
                <a:solidFill>
                  <a:srgbClr val="FF0000"/>
                </a:solidFill>
                <a:cs typeface="Times New Roman" panose="02020603050405020304" pitchFamily="18" charset="0"/>
              </a:rPr>
              <a:t>~</a:t>
            </a:r>
            <a:r>
              <a:rPr lang="en-US" altLang="zh-CN" sz="1200" b="1" dirty="0">
                <a:solidFill>
                  <a:srgbClr val="FF0000"/>
                </a:solidFill>
                <a:cs typeface="Times New Roman" panose="02020603050405020304" pitchFamily="18" charset="0"/>
              </a:rPr>
              <a:t>12</a:t>
            </a:r>
            <a:r>
              <a:rPr lang="zh-CN" altLang="zh-CN" sz="1200" b="1" dirty="0">
                <a:solidFill>
                  <a:srgbClr val="FF0000"/>
                </a:solidFill>
                <a:cs typeface="Times New Roman" panose="02020603050405020304" pitchFamily="18" charset="0"/>
              </a:rPr>
              <a:t>时</a:t>
            </a:r>
            <a:r>
              <a:rPr lang="en-US" altLang="zh-CN" sz="1200" b="1" dirty="0">
                <a:solidFill>
                  <a:srgbClr val="FF0000"/>
                </a:solidFill>
                <a:cs typeface="Times New Roman" panose="02020603050405020304" pitchFamily="18" charset="0"/>
              </a:rPr>
              <a:t>,</a:t>
            </a:r>
            <a:r>
              <a:rPr lang="zh-CN" altLang="zh-CN" sz="1200" b="1" dirty="0">
                <a:solidFill>
                  <a:srgbClr val="FF0000"/>
                </a:solidFill>
                <a:cs typeface="Times New Roman" panose="02020603050405020304" pitchFamily="18" charset="0"/>
              </a:rPr>
              <a:t>取</a:t>
            </a:r>
            <a:r>
              <a:rPr lang="en-US" altLang="zh-CN" sz="1200" b="1" i="1" dirty="0">
                <a:solidFill>
                  <a:srgbClr val="FF0000"/>
                </a:solidFill>
                <a:cs typeface="Times New Roman" panose="02020603050405020304" pitchFamily="18" charset="0"/>
              </a:rPr>
              <a:t>C=</a:t>
            </a:r>
            <a:r>
              <a:rPr lang="en-US" altLang="zh-CN" sz="1200" b="1" dirty="0">
                <a:solidFill>
                  <a:srgbClr val="FF0000"/>
                </a:solidFill>
                <a:cs typeface="Times New Roman" panose="02020603050405020304" pitchFamily="18" charset="0"/>
              </a:rPr>
              <a:t>1</a:t>
            </a:r>
            <a:r>
              <a:rPr lang="en-US" altLang="zh-CN" sz="1200" b="1" i="1" dirty="0">
                <a:solidFill>
                  <a:srgbClr val="FF0000"/>
                </a:solidFill>
                <a:cs typeface="Times New Roman" panose="02020603050405020304" pitchFamily="18" charset="0"/>
              </a:rPr>
              <a:t>.</a:t>
            </a:r>
            <a:r>
              <a:rPr lang="en-US" altLang="zh-CN" sz="1200" b="1" dirty="0">
                <a:solidFill>
                  <a:srgbClr val="FF0000"/>
                </a:solidFill>
                <a:cs typeface="Times New Roman" panose="02020603050405020304" pitchFamily="18" charset="0"/>
              </a:rPr>
              <a:t>115</a:t>
            </a:r>
            <a:r>
              <a:rPr lang="zh-CN" altLang="zh-CN" sz="1200" b="1" dirty="0">
                <a:solidFill>
                  <a:srgbClr val="FF0000"/>
                </a:solidFill>
                <a:cs typeface="Times New Roman" panose="02020603050405020304" pitchFamily="18" charset="0"/>
              </a:rPr>
              <a:t>。</a:t>
            </a:r>
            <a:endParaRPr lang="zh-CN" altLang="en-US" sz="2400" b="1" dirty="0">
              <a:solidFill>
                <a:srgbClr val="FF0000"/>
              </a:solidFill>
            </a:endParaRPr>
          </a:p>
        </p:txBody>
      </p:sp>
      <p:sp>
        <p:nvSpPr>
          <p:cNvPr id="14" name="矩形 13"/>
          <p:cNvSpPr/>
          <p:nvPr/>
        </p:nvSpPr>
        <p:spPr>
          <a:xfrm>
            <a:off x="539552" y="3957393"/>
            <a:ext cx="8280920" cy="955903"/>
          </a:xfrm>
          <a:prstGeom prst="rect">
            <a:avLst/>
          </a:prstGeom>
        </p:spPr>
        <p:txBody>
          <a:bodyPr wrap="square">
            <a:spAutoFit/>
          </a:bodyPr>
          <a:lstStyle/>
          <a:p>
            <a:pPr marL="171450" indent="-171450" algn="just">
              <a:lnSpc>
                <a:spcPct val="150000"/>
              </a:lnSpc>
              <a:spcAft>
                <a:spcPts val="0"/>
              </a:spcAft>
              <a:buFont typeface="Wingdings" panose="05000000000000000000" pitchFamily="2" charset="2"/>
              <a:buChar char="Ø"/>
            </a:pPr>
            <a:r>
              <a:rPr lang="zh-CN" altLang="zh-CN" sz="2000" b="1" dirty="0">
                <a:solidFill>
                  <a:srgbClr val="000000"/>
                </a:solidFill>
                <a:cs typeface="Times New Roman" panose="02020603050405020304" pitchFamily="18" charset="0"/>
              </a:rPr>
              <a:t>齿轮啮合过程中压油腔的容积变化率是不均匀的</a:t>
            </a:r>
            <a:r>
              <a:rPr lang="zh-CN" altLang="en-US" sz="2000" b="1" dirty="0">
                <a:solidFill>
                  <a:srgbClr val="000000"/>
                </a:solidFill>
                <a:cs typeface="Times New Roman" panose="02020603050405020304" pitchFamily="18" charset="0"/>
              </a:rPr>
              <a:t>，</a:t>
            </a:r>
            <a:r>
              <a:rPr lang="zh-CN" altLang="zh-CN" sz="2000" b="1" dirty="0">
                <a:solidFill>
                  <a:srgbClr val="000000"/>
                </a:solidFill>
                <a:cs typeface="Times New Roman" panose="02020603050405020304" pitchFamily="18" charset="0"/>
              </a:rPr>
              <a:t>齿轮泵的瞬时流量是脉动的。</a:t>
            </a:r>
            <a:r>
              <a:rPr lang="en-US" altLang="zh-CN" sz="1400" b="1" i="1" dirty="0" err="1">
                <a:solidFill>
                  <a:srgbClr val="000000"/>
                </a:solidFill>
                <a:cs typeface="Times New Roman" panose="02020603050405020304" pitchFamily="18" charset="0"/>
              </a:rPr>
              <a:t>q</a:t>
            </a:r>
            <a:r>
              <a:rPr lang="en-US" altLang="zh-CN" sz="1400" b="1" baseline="-25000" dirty="0" err="1">
                <a:solidFill>
                  <a:srgbClr val="000000"/>
                </a:solidFill>
                <a:cs typeface="Times New Roman" panose="02020603050405020304" pitchFamily="18" charset="0"/>
              </a:rPr>
              <a:t>max</a:t>
            </a:r>
            <a:r>
              <a:rPr lang="zh-CN" altLang="zh-CN" sz="1400" b="1" dirty="0">
                <a:solidFill>
                  <a:srgbClr val="000000"/>
                </a:solidFill>
                <a:cs typeface="Times New Roman" panose="02020603050405020304" pitchFamily="18" charset="0"/>
              </a:rPr>
              <a:t>、</a:t>
            </a:r>
            <a:r>
              <a:rPr lang="en-US" altLang="zh-CN" sz="1400" b="1" i="1" dirty="0" err="1">
                <a:solidFill>
                  <a:srgbClr val="000000"/>
                </a:solidFill>
                <a:cs typeface="Times New Roman" panose="02020603050405020304" pitchFamily="18" charset="0"/>
              </a:rPr>
              <a:t>q</a:t>
            </a:r>
            <a:r>
              <a:rPr lang="en-US" altLang="zh-CN" sz="1400" b="1" baseline="-25000" dirty="0" err="1">
                <a:solidFill>
                  <a:srgbClr val="000000"/>
                </a:solidFill>
                <a:cs typeface="Times New Roman" panose="02020603050405020304" pitchFamily="18" charset="0"/>
              </a:rPr>
              <a:t>min</a:t>
            </a:r>
            <a:r>
              <a:rPr lang="zh-CN" altLang="zh-CN" sz="1400" b="1" dirty="0">
                <a:solidFill>
                  <a:srgbClr val="000000"/>
                </a:solidFill>
                <a:cs typeface="Times New Roman" panose="02020603050405020304" pitchFamily="18" charset="0"/>
              </a:rPr>
              <a:t>表示最大、最小瞬时流量</a:t>
            </a:r>
            <a:r>
              <a:rPr lang="zh-CN" altLang="en-US" sz="1400" b="1" dirty="0">
                <a:solidFill>
                  <a:srgbClr val="000000"/>
                </a:solidFill>
                <a:cs typeface="Times New Roman" panose="02020603050405020304" pitchFamily="18" charset="0"/>
              </a:rPr>
              <a:t>，</a:t>
            </a:r>
            <a:r>
              <a:rPr lang="en-US" altLang="zh-CN" sz="1400" b="1" i="1" dirty="0">
                <a:solidFill>
                  <a:srgbClr val="000000"/>
                </a:solidFill>
                <a:cs typeface="Times New Roman" panose="02020603050405020304" pitchFamily="18" charset="0"/>
              </a:rPr>
              <a:t>q</a:t>
            </a:r>
            <a:r>
              <a:rPr lang="zh-CN" altLang="zh-CN" sz="1400" b="1" dirty="0">
                <a:solidFill>
                  <a:srgbClr val="000000"/>
                </a:solidFill>
                <a:cs typeface="Times New Roman" panose="02020603050405020304" pitchFamily="18" charset="0"/>
              </a:rPr>
              <a:t>表示平均流量</a:t>
            </a:r>
            <a:r>
              <a:rPr lang="zh-CN" altLang="zh-CN" sz="2000" b="1" dirty="0">
                <a:solidFill>
                  <a:srgbClr val="000000"/>
                </a:solidFill>
                <a:cs typeface="Times New Roman" panose="02020603050405020304" pitchFamily="18" charset="0"/>
              </a:rPr>
              <a:t>。流量脉动率</a:t>
            </a:r>
            <a:r>
              <a:rPr lang="en-US" altLang="zh-CN" sz="2000" b="1" i="1" dirty="0">
                <a:solidFill>
                  <a:srgbClr val="000000"/>
                </a:solidFill>
                <a:cs typeface="Times New Roman" panose="02020603050405020304" pitchFamily="18" charset="0"/>
              </a:rPr>
              <a:t>σ</a:t>
            </a:r>
            <a:r>
              <a:rPr lang="zh-CN" altLang="en-US" sz="2000" b="1" dirty="0">
                <a:solidFill>
                  <a:srgbClr val="000000"/>
                </a:solidFill>
                <a:cs typeface="Times New Roman" panose="02020603050405020304" pitchFamily="18" charset="0"/>
              </a:rPr>
              <a:t>：</a:t>
            </a:r>
            <a:endParaRPr lang="zh-CN" altLang="zh-CN" sz="2000" b="1" dirty="0">
              <a:solidFill>
                <a:srgbClr val="000000"/>
              </a:solidFill>
              <a:effectLst/>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5" name="矩形 14"/>
              <p:cNvSpPr/>
              <p:nvPr/>
            </p:nvSpPr>
            <p:spPr>
              <a:xfrm>
                <a:off x="3614975" y="5073163"/>
                <a:ext cx="1914049" cy="671274"/>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2000" i="1">
                          <a:latin typeface="Cambria Math" panose="02040503050406030204" pitchFamily="18" charset="0"/>
                        </a:rPr>
                        <m:t>𝜎</m:t>
                      </m:r>
                      <m:r>
                        <a:rPr lang="zh-CN" altLang="en-US" sz="2000" i="0">
                          <a:latin typeface="Cambria Math" panose="02040503050406030204" pitchFamily="18" charset="0"/>
                        </a:rPr>
                        <m:t>=</m:t>
                      </m:r>
                      <m:f>
                        <m:fPr>
                          <m:ctrlPr>
                            <a:rPr lang="zh-CN" altLang="en-US" sz="2000" i="1">
                              <a:latin typeface="Cambria Math" panose="02040503050406030204" pitchFamily="18" charset="0"/>
                            </a:rPr>
                          </m:ctrlPr>
                        </m:fPr>
                        <m:num>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m:rPr>
                                  <m:sty m:val="p"/>
                                </m:rPr>
                                <a:rPr lang="zh-CN" altLang="en-US" sz="2000" i="0">
                                  <a:latin typeface="Cambria Math" panose="02040503050406030204" pitchFamily="18" charset="0"/>
                                </a:rPr>
                                <m:t>max</m:t>
                              </m:r>
                            </m:sub>
                          </m:sSub>
                          <m:r>
                            <m:rPr>
                              <m:nor/>
                            </m:rPr>
                            <a:rPr lang="zh-CN" altLang="en-US" sz="2000" i="1">
                              <a:latin typeface="Cambria Math" panose="02040503050406030204" pitchFamily="18" charset="0"/>
                            </a:rPr>
                            <m:t>−</m:t>
                          </m:r>
                          <m:sSub>
                            <m:sSubPr>
                              <m:ctrlPr>
                                <a:rPr lang="zh-CN" altLang="en-US" sz="2000" i="1">
                                  <a:latin typeface="Cambria Math" panose="02040503050406030204" pitchFamily="18" charset="0"/>
                                </a:rPr>
                              </m:ctrlPr>
                            </m:sSubPr>
                            <m:e>
                              <m:r>
                                <a:rPr lang="zh-CN" altLang="en-US" sz="2000" i="1">
                                  <a:latin typeface="Cambria Math" panose="02040503050406030204" pitchFamily="18" charset="0"/>
                                </a:rPr>
                                <m:t>𝑞</m:t>
                              </m:r>
                            </m:e>
                            <m:sub>
                              <m:r>
                                <m:rPr>
                                  <m:sty m:val="p"/>
                                </m:rPr>
                                <a:rPr lang="zh-CN" altLang="en-US" sz="2000" i="0">
                                  <a:latin typeface="Cambria Math" panose="02040503050406030204" pitchFamily="18" charset="0"/>
                                </a:rPr>
                                <m:t>min</m:t>
                              </m:r>
                            </m:sub>
                          </m:sSub>
                        </m:num>
                        <m:den>
                          <m:r>
                            <a:rPr lang="zh-CN" altLang="en-US" sz="2000" i="1">
                              <a:latin typeface="Cambria Math" panose="02040503050406030204" pitchFamily="18" charset="0"/>
                            </a:rPr>
                            <m:t>𝑞</m:t>
                          </m:r>
                        </m:den>
                      </m:f>
                    </m:oMath>
                  </m:oMathPara>
                </a14:m>
                <a:endParaRPr lang="zh-CN" altLang="en-US" sz="2000" dirty="0"/>
              </a:p>
            </p:txBody>
          </p:sp>
        </mc:Choice>
        <mc:Fallback>
          <p:sp>
            <p:nvSpPr>
              <p:cNvPr id="15" name="矩形 14"/>
              <p:cNvSpPr>
                <a:spLocks noRot="1" noChangeAspect="1" noMove="1" noResize="1" noEditPoints="1" noAdjustHandles="1" noChangeArrowheads="1" noChangeShapeType="1" noTextEdit="1"/>
              </p:cNvSpPr>
              <p:nvPr/>
            </p:nvSpPr>
            <p:spPr>
              <a:xfrm>
                <a:off x="3614975" y="5073163"/>
                <a:ext cx="1914049" cy="671274"/>
              </a:xfrm>
              <a:prstGeom prst="rect">
                <a:avLst/>
              </a:prstGeom>
              <a:blipFill rotWithShape="1">
                <a:blip r:embed="rId4"/>
                <a:stretch>
                  <a:fillRect l="-29" t="-22" r="4" b="34"/>
                </a:stretch>
              </a:blipFill>
            </p:spPr>
            <p:txBody>
              <a:bodyPr/>
              <a:lstStyle/>
              <a:p>
                <a:r>
                  <a:rPr lang="zh-CN" altLang="en-US">
                    <a:noFill/>
                  </a:rPr>
                  <a:t> </a:t>
                </a:r>
              </a:p>
            </p:txBody>
          </p:sp>
        </mc:Fallback>
      </mc:AlternateContent>
      <p:sp>
        <p:nvSpPr>
          <p:cNvPr id="16" name="矩形 15"/>
          <p:cNvSpPr/>
          <p:nvPr/>
        </p:nvSpPr>
        <p:spPr>
          <a:xfrm>
            <a:off x="323528" y="5796770"/>
            <a:ext cx="8640954" cy="960776"/>
          </a:xfrm>
          <a:prstGeom prst="rect">
            <a:avLst/>
          </a:prstGeom>
        </p:spPr>
        <p:txBody>
          <a:bodyPr wrap="square">
            <a:spAutoFit/>
          </a:bodyPr>
          <a:lstStyle/>
          <a:p>
            <a:pPr marL="285750" indent="-285750">
              <a:lnSpc>
                <a:spcPct val="150000"/>
              </a:lnSpc>
              <a:buFont typeface="Wingdings" panose="05000000000000000000" pitchFamily="2" charset="2"/>
              <a:buChar char="Ø"/>
            </a:pPr>
            <a:r>
              <a:rPr lang="zh-CN" altLang="zh-CN" sz="2000" b="1" dirty="0">
                <a:solidFill>
                  <a:srgbClr val="FF0000"/>
                </a:solidFill>
                <a:latin typeface="NEU-BZ-S92"/>
                <a:ea typeface="方正书宋_GBK"/>
                <a:cs typeface="Times New Roman" panose="02020603050405020304" pitchFamily="18" charset="0"/>
              </a:rPr>
              <a:t>外啮合齿轮泵的齿数愈少</a:t>
            </a:r>
            <a:r>
              <a:rPr lang="zh-CN" altLang="en-US" sz="2000" b="1" dirty="0">
                <a:solidFill>
                  <a:srgbClr val="FF0000"/>
                </a:solidFill>
                <a:latin typeface="方正书宋_GBK"/>
                <a:cs typeface="Times New Roman" panose="02020603050405020304" pitchFamily="18" charset="0"/>
              </a:rPr>
              <a:t>，</a:t>
            </a:r>
            <a:r>
              <a:rPr lang="zh-CN" altLang="zh-CN" sz="2000" b="1" dirty="0">
                <a:solidFill>
                  <a:srgbClr val="FF0000"/>
                </a:solidFill>
                <a:latin typeface="NEU-BZ-S92"/>
                <a:ea typeface="方正书宋_GBK"/>
                <a:cs typeface="Times New Roman" panose="02020603050405020304" pitchFamily="18" charset="0"/>
              </a:rPr>
              <a:t>脉动率</a:t>
            </a:r>
            <a:r>
              <a:rPr lang="en-US" altLang="zh-CN" sz="2000" b="1" i="1" dirty="0">
                <a:solidFill>
                  <a:srgbClr val="FF0000"/>
                </a:solidFill>
                <a:latin typeface="NEU-BZ-S92"/>
                <a:ea typeface="方正书宋_GBK"/>
                <a:cs typeface="Times New Roman" panose="02020603050405020304" pitchFamily="18" charset="0"/>
              </a:rPr>
              <a:t>σ</a:t>
            </a:r>
            <a:r>
              <a:rPr lang="zh-CN" altLang="zh-CN" sz="2000" b="1" dirty="0">
                <a:solidFill>
                  <a:srgbClr val="FF0000"/>
                </a:solidFill>
                <a:latin typeface="NEU-BZ-S92"/>
                <a:ea typeface="方正书宋_GBK"/>
                <a:cs typeface="Times New Roman" panose="02020603050405020304" pitchFamily="18" charset="0"/>
              </a:rPr>
              <a:t>就愈大</a:t>
            </a:r>
            <a:r>
              <a:rPr lang="zh-CN" altLang="en-US" sz="2000" dirty="0">
                <a:solidFill>
                  <a:srgbClr val="000000"/>
                </a:solidFill>
                <a:latin typeface="方正书宋_GBK"/>
                <a:cs typeface="Times New Roman" panose="02020603050405020304" pitchFamily="18" charset="0"/>
              </a:rPr>
              <a:t>，</a:t>
            </a:r>
            <a:r>
              <a:rPr lang="zh-CN" altLang="zh-CN" sz="2000" dirty="0">
                <a:solidFill>
                  <a:srgbClr val="000000"/>
                </a:solidFill>
                <a:latin typeface="NEU-BZ-S92"/>
                <a:ea typeface="方正书宋_GBK"/>
                <a:cs typeface="Times New Roman" panose="02020603050405020304" pitchFamily="18" charset="0"/>
              </a:rPr>
              <a:t>其值最高可达</a:t>
            </a:r>
            <a:r>
              <a:rPr lang="en-US" altLang="zh-CN" sz="2000" dirty="0">
                <a:solidFill>
                  <a:srgbClr val="000000"/>
                </a:solidFill>
                <a:latin typeface="NEU-BZ-S92"/>
                <a:ea typeface="方正书宋_GBK"/>
                <a:cs typeface="Times New Roman" panose="02020603050405020304" pitchFamily="18" charset="0"/>
              </a:rPr>
              <a:t>0.20</a:t>
            </a:r>
            <a:r>
              <a:rPr lang="zh-CN" altLang="zh-CN" sz="2000" dirty="0">
                <a:solidFill>
                  <a:srgbClr val="000000"/>
                </a:solidFill>
                <a:latin typeface="NEU-BZ-S92"/>
                <a:ea typeface="方正书宋_GBK"/>
                <a:cs typeface="Times New Roman" panose="02020603050405020304" pitchFamily="18" charset="0"/>
              </a:rPr>
              <a:t>以上</a:t>
            </a:r>
            <a:r>
              <a:rPr lang="en-US" altLang="zh-CN" sz="2000" dirty="0">
                <a:solidFill>
                  <a:srgbClr val="000000"/>
                </a:solidFill>
                <a:latin typeface="方正书宋_GBK"/>
                <a:cs typeface="Times New Roman" panose="02020603050405020304" pitchFamily="18" charset="0"/>
              </a:rPr>
              <a:t>,</a:t>
            </a:r>
            <a:r>
              <a:rPr lang="zh-CN" altLang="zh-CN" sz="2000" dirty="0">
                <a:solidFill>
                  <a:srgbClr val="000000"/>
                </a:solidFill>
                <a:latin typeface="NEU-BZ-S92"/>
                <a:ea typeface="方正书宋_GBK"/>
                <a:cs typeface="Times New Roman" panose="02020603050405020304" pitchFamily="18" charset="0"/>
              </a:rPr>
              <a:t>内啮合齿轮泵的流量脉动率就小得多。</a:t>
            </a:r>
            <a:endParaRPr lang="zh-CN" altLang="en-US" sz="2000" dirty="0"/>
          </a:p>
        </p:txBody>
      </p:sp>
      <p:sp>
        <p:nvSpPr>
          <p:cNvPr id="17" name="文本框 16"/>
          <p:cNvSpPr txBox="1"/>
          <p:nvPr/>
        </p:nvSpPr>
        <p:spPr>
          <a:xfrm>
            <a:off x="2491009" y="1281243"/>
            <a:ext cx="4572000" cy="400110"/>
          </a:xfrm>
          <a:prstGeom prst="rect">
            <a:avLst/>
          </a:prstGeom>
          <a:noFill/>
        </p:spPr>
        <p:txBody>
          <a:bodyPr wrap="square">
            <a:spAutoFit/>
          </a:bodyPr>
          <a:lstStyle/>
          <a:p>
            <a:pPr marL="342900" indent="-342900">
              <a:buFont typeface="Wingdings" panose="05000000000000000000" pitchFamily="2" charset="2"/>
              <a:buChar char="Ø"/>
            </a:pPr>
            <a:r>
              <a:rPr lang="zh-CN" altLang="zh-CN" sz="2000" dirty="0">
                <a:solidFill>
                  <a:srgbClr val="000000"/>
                </a:solidFill>
                <a:latin typeface="NEU-BZ-S92"/>
                <a:ea typeface="黑体" panose="02010609060101010101" pitchFamily="49" charset="-122"/>
                <a:cs typeface="Times New Roman" panose="02020603050405020304" pitchFamily="18" charset="0"/>
              </a:rPr>
              <a:t>泵的排量为</a:t>
            </a:r>
            <a:endParaRPr lang="zh-CN" altLang="en-US" sz="2000" dirty="0"/>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4672</Words>
  <Application>WPS 演示</Application>
  <PresentationFormat>全屏显示(4:3)</PresentationFormat>
  <Paragraphs>371</Paragraphs>
  <Slides>42</Slides>
  <Notes>3</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42</vt:i4>
      </vt:variant>
    </vt:vector>
  </HeadingPairs>
  <TitlesOfParts>
    <vt:vector size="55" baseType="lpstr">
      <vt:lpstr>Arial</vt:lpstr>
      <vt:lpstr>宋体</vt:lpstr>
      <vt:lpstr>Wingdings</vt:lpstr>
      <vt:lpstr>Calibri</vt:lpstr>
      <vt:lpstr>Times New Roman</vt:lpstr>
      <vt:lpstr>黑体</vt:lpstr>
      <vt:lpstr>NEU-BZ-S92</vt:lpstr>
      <vt:lpstr>AMGDT</vt:lpstr>
      <vt:lpstr>方正书宋_GBK</vt:lpstr>
      <vt:lpstr>Cambria Math</vt:lpstr>
      <vt:lpstr>微软雅黑</vt:lpstr>
      <vt:lpstr>Arial Unicode MS</vt:lpstr>
      <vt:lpstr>Office 主题​​</vt:lpstr>
      <vt:lpstr>液压传动及控制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SKLOPT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液 力 传 动</dc:title>
  <dc:creator>GFGONG</dc:creator>
  <cp:lastModifiedBy>Nido森</cp:lastModifiedBy>
  <cp:revision>208</cp:revision>
  <dcterms:created xsi:type="dcterms:W3CDTF">2004-01-03T12:16:00Z</dcterms:created>
  <dcterms:modified xsi:type="dcterms:W3CDTF">2021-12-19T08:06:58Z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57A17D4C8A8B4BE981C98AE5EC1D84F0</vt:lpwstr>
  </property>
  <property fmtid="{D5CDD505-2E9C-101B-9397-08002B2CF9AE}" pid="3" name="KSOProductBuildVer">
    <vt:lpwstr>2052-11.1.0.11115</vt:lpwstr>
  </property>
</Properties>
</file>